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4" d="100"/>
          <a:sy n="44" d="100"/>
        </p:scale>
        <p:origin x="1584" y="-3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2.xml"/><Relationship Id="rId3" Type="http://schemas.openxmlformats.org/officeDocument/2006/relationships/presProps" Target="presProps.xml"/><Relationship Id="rId7" Type="http://schemas.openxmlformats.org/officeDocument/2006/relationships/customXml" Target="../customXml/item1.xml"/><Relationship Id="rId2" Type="http://schemas.openxmlformats.org/officeDocument/2006/relationships/slide" Target="slides/slide1.xml"/><Relationship Id="rId6" Type="http://schemas.openxmlformats.org/officeDocument/2006/relationships/tableStyles" Target="tableStyles.xml"/><Relationship Id="rId1" Type="http://schemas.openxmlformats.org/officeDocument/2006/relationships/slideMaster" Target="slideMasters/slideMaster1.xml"/><Relationship Id="rId5" Type="http://schemas.openxmlformats.org/officeDocument/2006/relationships/theme" Target="theme/theme1.xml"/><Relationship Id="rId4" Type="http://schemas.openxmlformats.org/officeDocument/2006/relationships/viewProps" Target="viewProps.xml"/><Relationship Id="rId9"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7/26/17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7/26/17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7/26/17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7/26/17</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jpg"/><Relationship Id="rId16" Type="http://schemas.openxmlformats.org/officeDocument/2006/relationships/image" Target="../media/image13.emf"/><Relationship Id="rId17"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40.png"/><Relationship Id="rId6" Type="http://schemas.openxmlformats.org/officeDocument/2006/relationships/image" Target="../media/image5.emf"/><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68318" y="30397214"/>
            <a:ext cx="14033277" cy="6326171"/>
          </a:xfrm>
          <a:prstGeom prst="rect">
            <a:avLst/>
          </a:prstGeom>
        </p:spPr>
      </p:pic>
      <p:pic>
        <p:nvPicPr>
          <p:cNvPr id="100" name="Picture 99"/>
          <p:cNvPicPr>
            <a:picLocks noChangeAspect="1"/>
          </p:cNvPicPr>
          <p:nvPr/>
        </p:nvPicPr>
        <p:blipFill>
          <a:blip r:embed="rId3"/>
          <a:stretch>
            <a:fillRect/>
          </a:stretch>
        </p:blipFill>
        <p:spPr>
          <a:xfrm>
            <a:off x="12248102" y="30545203"/>
            <a:ext cx="3770911" cy="4363094"/>
          </a:xfrm>
          <a:prstGeom prst="rect">
            <a:avLst/>
          </a:prstGeom>
        </p:spPr>
      </p:pic>
      <p:pic>
        <p:nvPicPr>
          <p:cNvPr id="55" name="Shape 86" descr="wordcloud_dps_contrib.png"/>
          <p:cNvPicPr preferRelativeResize="0"/>
          <p:nvPr/>
        </p:nvPicPr>
        <p:blipFill rotWithShape="1">
          <a:blip r:embed="rId4">
            <a:alphaModFix/>
          </a:blip>
          <a:srcRect l="12884" t="14949" r="13786" b="16971"/>
          <a:stretch/>
        </p:blipFill>
        <p:spPr>
          <a:xfrm>
            <a:off x="14058573" y="12059341"/>
            <a:ext cx="6615874" cy="6142111"/>
          </a:xfrm>
          <a:prstGeom prst="rect">
            <a:avLst/>
          </a:prstGeom>
          <a:noFill/>
          <a:ln>
            <a:noFill/>
          </a:ln>
        </p:spPr>
      </p:pic>
      <p:sp>
        <p:nvSpPr>
          <p:cNvPr id="4" name="TextBox 3"/>
          <p:cNvSpPr txBox="1"/>
          <p:nvPr/>
        </p:nvSpPr>
        <p:spPr>
          <a:xfrm>
            <a:off x="11448288" y="658368"/>
            <a:ext cx="25127712" cy="3170099"/>
          </a:xfrm>
          <a:prstGeom prst="rect">
            <a:avLst/>
          </a:prstGeom>
          <a:noFill/>
        </p:spPr>
        <p:txBody>
          <a:bodyPr wrap="square" rtlCol="0">
            <a:spAutoFit/>
          </a:bodyPr>
          <a:lstStyle/>
          <a:p>
            <a:r>
              <a:rPr lang="en-US" sz="20000" dirty="0" smtClean="0">
                <a:solidFill>
                  <a:srgbClr val="141F22"/>
                </a:solidFill>
                <a:latin typeface="Blanch Caps" charset="0"/>
                <a:ea typeface="Blanch Caps" charset="0"/>
                <a:cs typeface="Blanch Caps" charset="0"/>
              </a:rPr>
              <a:t>Modeling the impact of open source</a:t>
            </a:r>
            <a:endParaRPr lang="en-US" sz="20000" b="0" i="0" dirty="0">
              <a:solidFill>
                <a:srgbClr val="141F22"/>
              </a:solidFill>
              <a:latin typeface="Blanch Caps" charset="0"/>
              <a:ea typeface="Blanch Caps" charset="0"/>
              <a:cs typeface="Blanch Caps" charset="0"/>
            </a:endParaRPr>
          </a:p>
        </p:txBody>
      </p:sp>
      <p:sp>
        <p:nvSpPr>
          <p:cNvPr id="5" name="TextBox 4"/>
          <p:cNvSpPr txBox="1"/>
          <p:nvPr/>
        </p:nvSpPr>
        <p:spPr>
          <a:xfrm>
            <a:off x="11448288" y="2353145"/>
            <a:ext cx="25127712" cy="3170099"/>
          </a:xfrm>
          <a:prstGeom prst="rect">
            <a:avLst/>
          </a:prstGeom>
          <a:noFill/>
        </p:spPr>
        <p:txBody>
          <a:bodyPr wrap="square" rtlCol="0">
            <a:spAutoFit/>
          </a:bodyPr>
          <a:lstStyle/>
          <a:p>
            <a:r>
              <a:rPr lang="en-US" sz="20000" b="0" i="0" dirty="0" smtClean="0">
                <a:solidFill>
                  <a:srgbClr val="141F22"/>
                </a:solidFill>
                <a:latin typeface="Blanch Caps" charset="0"/>
                <a:ea typeface="Blanch Caps" charset="0"/>
                <a:cs typeface="Blanch Caps" charset="0"/>
              </a:rPr>
              <a:t>SOFTWARE: A STUDY OF r PACKAGES </a:t>
            </a:r>
            <a:endParaRPr lang="en-US" sz="20000" b="0" i="0" dirty="0">
              <a:solidFill>
                <a:srgbClr val="141F22"/>
              </a:solidFill>
              <a:latin typeface="Blanch Caps" charset="0"/>
              <a:ea typeface="Blanch Caps" charset="0"/>
              <a:cs typeface="Blanch Caps" charset="0"/>
            </a:endParaRPr>
          </a:p>
        </p:txBody>
      </p:sp>
      <p:sp>
        <p:nvSpPr>
          <p:cNvPr id="8" name="TextBox 7"/>
          <p:cNvSpPr txBox="1"/>
          <p:nvPr/>
        </p:nvSpPr>
        <p:spPr>
          <a:xfrm>
            <a:off x="1849241" y="6359218"/>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Research Question</a:t>
            </a:r>
            <a:endParaRPr lang="en-US" sz="4800" b="0" i="0" dirty="0">
              <a:solidFill>
                <a:srgbClr val="141F22"/>
              </a:solidFill>
              <a:latin typeface="Raleway" charset="0"/>
              <a:ea typeface="Raleway" charset="0"/>
              <a:cs typeface="Raleway" charset="0"/>
            </a:endParaRPr>
          </a:p>
        </p:txBody>
      </p:sp>
      <p:sp>
        <p:nvSpPr>
          <p:cNvPr id="9" name="TextBox 8"/>
          <p:cNvSpPr txBox="1"/>
          <p:nvPr/>
        </p:nvSpPr>
        <p:spPr>
          <a:xfrm>
            <a:off x="1849240" y="7327673"/>
            <a:ext cx="32661474" cy="2746906"/>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b="0" i="0" dirty="0" smtClean="0">
                <a:solidFill>
                  <a:srgbClr val="141F22"/>
                </a:solidFill>
                <a:latin typeface="Trebuchet MS" charset="0"/>
                <a:ea typeface="Trebuchet MS" charset="0"/>
                <a:cs typeface="Trebuchet MS" charset="0"/>
              </a:rPr>
              <a:t>This project aims to identify the factors that affect the impact of Open Source Software (OSS), measured by the number of downloads and citations, with a case study of R packages. We generate the dependency network of the packages collected from </a:t>
            </a:r>
            <a:r>
              <a:rPr lang="en-US" sz="3200" b="0" i="0" dirty="0" err="1" smtClean="0">
                <a:solidFill>
                  <a:srgbClr val="141F22"/>
                </a:solidFill>
                <a:latin typeface="Trebuchet MS" charset="0"/>
                <a:ea typeface="Trebuchet MS" charset="0"/>
                <a:cs typeface="Trebuchet MS" charset="0"/>
              </a:rPr>
              <a:t>Depsy.org</a:t>
            </a:r>
            <a:r>
              <a:rPr lang="en-US" sz="3200" b="0" i="0" dirty="0" smtClean="0">
                <a:solidFill>
                  <a:srgbClr val="141F22"/>
                </a:solidFill>
                <a:latin typeface="Trebuchet MS" charset="0"/>
                <a:ea typeface="Trebuchet MS" charset="0"/>
                <a:cs typeface="Trebuchet MS" charset="0"/>
              </a:rPr>
              <a:t>, and develop statistical models that use the network characteristics and the package attributes. </a:t>
            </a:r>
          </a:p>
          <a:p>
            <a:pPr lvl="0">
              <a:lnSpc>
                <a:spcPts val="1520"/>
              </a:lnSpc>
              <a:defRPr/>
            </a:pPr>
            <a:endParaRPr lang="en-US" sz="3200" b="1" dirty="0">
              <a:solidFill>
                <a:srgbClr val="141F22"/>
              </a:solidFill>
              <a:latin typeface="Trebuchet MS" charset="0"/>
              <a:ea typeface="Trebuchet MS" charset="0"/>
              <a:cs typeface="Trebuchet MS" charset="0"/>
            </a:endParaRPr>
          </a:p>
          <a:p>
            <a:pPr lvl="0">
              <a:defRPr/>
            </a:pPr>
            <a:r>
              <a:rPr lang="en-US" sz="3200" b="1" dirty="0" smtClean="0">
                <a:solidFill>
                  <a:srgbClr val="141F22"/>
                </a:solidFill>
                <a:latin typeface="Trebuchet MS" charset="0"/>
                <a:ea typeface="Trebuchet MS" charset="0"/>
                <a:cs typeface="Trebuchet MS" charset="0"/>
              </a:rPr>
              <a:t>Background: </a:t>
            </a:r>
            <a:r>
              <a:rPr lang="en-US" sz="3200" dirty="0" smtClean="0">
                <a:solidFill>
                  <a:srgbClr val="141F22"/>
                </a:solidFill>
                <a:latin typeface="Trebuchet MS" charset="0"/>
                <a:ea typeface="Trebuchet MS" charset="0"/>
                <a:cs typeface="Trebuchet MS" charset="0"/>
              </a:rPr>
              <a:t>The programming language R was created in 2000 by two professors at the University of Auckland for their statistics students. It is one of the fastest growing programming languages due to low barriers to entry. It is widely used for data analysis, visualization, and statistical modeling. </a:t>
            </a:r>
            <a:endParaRPr lang="en-US" sz="3200" b="0" i="0" dirty="0" smtClean="0">
              <a:solidFill>
                <a:srgbClr val="141F22"/>
              </a:solidFill>
              <a:latin typeface="Trebuchet MS" charset="0"/>
              <a:ea typeface="Trebuchet MS" charset="0"/>
              <a:cs typeface="Trebuchet MS" charset="0"/>
            </a:endParaRPr>
          </a:p>
        </p:txBody>
      </p:sp>
      <p:sp>
        <p:nvSpPr>
          <p:cNvPr id="17" name="TextBox 16"/>
          <p:cNvSpPr txBox="1"/>
          <p:nvPr/>
        </p:nvSpPr>
        <p:spPr>
          <a:xfrm>
            <a:off x="1770870" y="29172822"/>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Model &amp; Findings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24" name="TextBox 23"/>
              <p:cNvSpPr txBox="1"/>
              <p:nvPr/>
            </p:nvSpPr>
            <p:spPr>
              <a:xfrm>
                <a:off x="1637808" y="30281713"/>
                <a:ext cx="10610294" cy="3046988"/>
              </a:xfrm>
              <a:prstGeom prst="rect">
                <a:avLst/>
              </a:prstGeom>
              <a:noFill/>
            </p:spPr>
            <p:txBody>
              <a:bodyPr wrap="square" rtlCol="0">
                <a:spAutoFit/>
              </a:bodyPr>
              <a:lstStyle/>
              <a:p>
                <a:pPr>
                  <a:defRPr/>
                </a:pPr>
                <a:r>
                  <a:rPr lang="en-US" sz="3200" dirty="0">
                    <a:solidFill>
                      <a:srgbClr val="141F22"/>
                    </a:solidFill>
                    <a:latin typeface="Trebuchet MS" charset="0"/>
                    <a:ea typeface="Trebuchet MS" charset="0"/>
                    <a:cs typeface="Trebuchet MS" charset="0"/>
                  </a:rPr>
                  <a:t>We develop two Quasi-Poisson </a:t>
                </a:r>
                <a:r>
                  <a:rPr lang="en-US" sz="3200" dirty="0" smtClean="0">
                    <a:solidFill>
                      <a:srgbClr val="141F22"/>
                    </a:solidFill>
                    <a:latin typeface="Trebuchet MS" charset="0"/>
                    <a:ea typeface="Trebuchet MS" charset="0"/>
                    <a:cs typeface="Trebuchet MS" charset="0"/>
                  </a:rPr>
                  <a:t>models</a:t>
                </a:r>
                <a:r>
                  <a:rPr lang="en-US" sz="3200" baseline="30000" dirty="0" smtClean="0">
                    <a:solidFill>
                      <a:srgbClr val="141F22"/>
                    </a:solidFill>
                    <a:latin typeface="Trebuchet MS" charset="0"/>
                    <a:ea typeface="Trebuchet MS" charset="0"/>
                    <a:cs typeface="Trebuchet MS" charset="0"/>
                  </a:rPr>
                  <a:t>1</a:t>
                </a:r>
                <a:r>
                  <a:rPr lang="en-US" sz="3200" dirty="0" smtClean="0">
                    <a:solidFill>
                      <a:srgbClr val="141F22"/>
                    </a:solidFill>
                    <a:latin typeface="Trebuchet MS" charset="0"/>
                    <a:ea typeface="Trebuchet MS" charset="0"/>
                    <a:cs typeface="Trebuchet MS" charset="0"/>
                  </a:rPr>
                  <a:t> </a:t>
                </a:r>
                <a:r>
                  <a:rPr lang="en-US" sz="3200" dirty="0">
                    <a:solidFill>
                      <a:srgbClr val="141F22"/>
                    </a:solidFill>
                    <a:latin typeface="Trebuchet MS" charset="0"/>
                    <a:ea typeface="Trebuchet MS" charset="0"/>
                    <a:cs typeface="Trebuchet MS" charset="0"/>
                  </a:rPr>
                  <a:t>with the number of downloads (Model </a:t>
                </a:r>
                <a:r>
                  <a:rPr lang="en-US" sz="3200" dirty="0" smtClean="0">
                    <a:solidFill>
                      <a:srgbClr val="141F22"/>
                    </a:solidFill>
                    <a:latin typeface="Trebuchet MS" charset="0"/>
                    <a:ea typeface="Trebuchet MS" charset="0"/>
                    <a:cs typeface="Trebuchet MS" charset="0"/>
                  </a:rPr>
                  <a:t>I) </a:t>
                </a:r>
                <a:r>
                  <a:rPr lang="en-US" sz="3200" dirty="0">
                    <a:solidFill>
                      <a:srgbClr val="141F22"/>
                    </a:solidFill>
                    <a:latin typeface="Trebuchet MS" charset="0"/>
                    <a:ea typeface="Trebuchet MS" charset="0"/>
                    <a:cs typeface="Trebuchet MS" charset="0"/>
                  </a:rPr>
                  <a:t>and the number of citations (Model </a:t>
                </a:r>
                <a:r>
                  <a:rPr lang="en-US" sz="3200" dirty="0" smtClean="0">
                    <a:solidFill>
                      <a:srgbClr val="141F22"/>
                    </a:solidFill>
                    <a:latin typeface="Trebuchet MS" charset="0"/>
                    <a:ea typeface="Trebuchet MS" charset="0"/>
                    <a:cs typeface="Trebuchet MS" charset="0"/>
                  </a:rPr>
                  <a:t>II) </a:t>
                </a:r>
                <a:r>
                  <a:rPr lang="en-US" sz="3200" dirty="0">
                    <a:solidFill>
                      <a:srgbClr val="141F22"/>
                    </a:solidFill>
                    <a:latin typeface="Trebuchet MS" charset="0"/>
                    <a:ea typeface="Trebuchet MS" charset="0"/>
                    <a:cs typeface="Trebuchet MS" charset="0"/>
                  </a:rPr>
                  <a:t>as the dependent </a:t>
                </a:r>
                <a:r>
                  <a:rPr lang="en-US" sz="3200" dirty="0" smtClean="0">
                    <a:solidFill>
                      <a:srgbClr val="141F22"/>
                    </a:solidFill>
                    <a:latin typeface="Trebuchet MS" charset="0"/>
                    <a:ea typeface="Trebuchet MS" charset="0"/>
                    <a:cs typeface="Trebuchet MS" charset="0"/>
                  </a:rPr>
                  <a:t>variables, </a:t>
                </a:r>
                <a:r>
                  <a:rPr lang="en-US" sz="3200" dirty="0">
                    <a:solidFill>
                      <a:srgbClr val="141F22"/>
                    </a:solidFill>
                    <a:latin typeface="Trebuchet MS" charset="0"/>
                    <a:ea typeface="Trebuchet MS" charset="0"/>
                    <a:cs typeface="Trebuchet MS" charset="0"/>
                  </a:rPr>
                  <a:t>y. We let E(y)=µ and </a:t>
                </a:r>
                <a:r>
                  <a:rPr lang="en-US" sz="3200" dirty="0" err="1">
                    <a:solidFill>
                      <a:srgbClr val="141F22"/>
                    </a:solidFill>
                    <a:latin typeface="Trebuchet MS" charset="0"/>
                    <a:ea typeface="Trebuchet MS" charset="0"/>
                    <a:cs typeface="Trebuchet MS" charset="0"/>
                  </a:rPr>
                  <a:t>Var</a:t>
                </a:r>
                <a:r>
                  <a:rPr lang="en-US" sz="3200" dirty="0">
                    <a:solidFill>
                      <a:srgbClr val="141F22"/>
                    </a:solidFill>
                    <a:latin typeface="Trebuchet MS" charset="0"/>
                    <a:ea typeface="Trebuchet MS" charset="0"/>
                    <a:cs typeface="Trebuchet MS" charset="0"/>
                  </a:rPr>
                  <a:t>(y)= </a:t>
                </a:r>
                <a14:m>
                  <m:oMath xmlns:m="http://schemas.openxmlformats.org/officeDocument/2006/math">
                    <m:r>
                      <a:rPr lang="en-US" sz="3200">
                        <a:solidFill>
                          <a:srgbClr val="141F22"/>
                        </a:solidFill>
                        <a:latin typeface="Cambria Math" charset="0"/>
                        <a:ea typeface="Trebuchet MS" charset="0"/>
                        <a:cs typeface="Trebuchet MS" charset="0"/>
                      </a:rPr>
                      <m:t>𝜃</m:t>
                    </m:r>
                  </m:oMath>
                </a14:m>
                <a:r>
                  <a:rPr lang="en-US" sz="3200" dirty="0">
                    <a:solidFill>
                      <a:srgbClr val="141F22"/>
                    </a:solidFill>
                    <a:latin typeface="Trebuchet MS" charset="0"/>
                    <a:ea typeface="Trebuchet MS" charset="0"/>
                    <a:cs typeface="Trebuchet MS" charset="0"/>
                  </a:rPr>
                  <a:t>µ. We assume that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𝑦</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𝑃𝑜𝑖𝑠𝑠𝑜𝑛</m:t>
                    </m:r>
                    <m:d>
                      <m:dPr>
                        <m:ctrlPr>
                          <a:rPr lang="en-US" sz="3200" i="1">
                            <a:solidFill>
                              <a:srgbClr val="141F22"/>
                            </a:solidFill>
                            <a:latin typeface="Cambria Math" charset="0"/>
                            <a:ea typeface="Trebuchet MS" charset="0"/>
                            <a:cs typeface="Trebuchet MS" charset="0"/>
                          </a:rPr>
                        </m:ctrlPr>
                      </m:dPr>
                      <m:e>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𝜃</m:t>
                        </m:r>
                      </m:e>
                    </m:d>
                    <m:r>
                      <a:rPr lang="en-US" sz="3200">
                        <a:solidFill>
                          <a:srgbClr val="141F22"/>
                        </a:solidFill>
                        <a:latin typeface="Cambria Math" charset="0"/>
                        <a:ea typeface="Trebuchet MS" charset="0"/>
                        <a:cs typeface="Trebuchet MS" charset="0"/>
                      </a:rPr>
                      <m:t> </m:t>
                    </m:r>
                  </m:oMath>
                </a14:m>
                <a:r>
                  <a:rPr lang="en-US" sz="3200" dirty="0">
                    <a:solidFill>
                      <a:srgbClr val="141F22"/>
                    </a:solidFill>
                    <a:latin typeface="Trebuchet MS" charset="0"/>
                    <a:ea typeface="Trebuchet MS" charset="0"/>
                    <a:cs typeface="Trebuchet MS" charset="0"/>
                  </a:rPr>
                  <a:t>and let the mean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oMath>
                </a14:m>
                <a:r>
                  <a:rPr lang="en-US" sz="3200" dirty="0">
                    <a:solidFill>
                      <a:srgbClr val="141F22"/>
                    </a:solidFill>
                    <a:latin typeface="Trebuchet MS" charset="0"/>
                    <a:ea typeface="Trebuchet MS" charset="0"/>
                    <a:cs typeface="Trebuchet MS" charset="0"/>
                  </a:rPr>
                  <a:t> for the </a:t>
                </a:r>
                <a:r>
                  <a:rPr lang="en-US" sz="3200" dirty="0" err="1">
                    <a:solidFill>
                      <a:srgbClr val="141F22"/>
                    </a:solidFill>
                    <a:latin typeface="Trebuchet MS" charset="0"/>
                    <a:ea typeface="Trebuchet MS" charset="0"/>
                    <a:cs typeface="Trebuchet MS" charset="0"/>
                  </a:rPr>
                  <a:t>i</a:t>
                </a:r>
                <a:r>
                  <a:rPr lang="en-US" sz="3200" baseline="30000" dirty="0" err="1">
                    <a:solidFill>
                      <a:srgbClr val="141F22"/>
                    </a:solidFill>
                    <a:latin typeface="Trebuchet MS" charset="0"/>
                    <a:ea typeface="Trebuchet MS" charset="0"/>
                    <a:cs typeface="Trebuchet MS" charset="0"/>
                  </a:rPr>
                  <a:t>th</a:t>
                </a:r>
                <a:r>
                  <a:rPr lang="en-US" sz="3200" dirty="0">
                    <a:solidFill>
                      <a:srgbClr val="141F22"/>
                    </a:solidFill>
                    <a:latin typeface="Trebuchet MS" charset="0"/>
                    <a:ea typeface="Trebuchet MS" charset="0"/>
                    <a:cs typeface="Trebuchet MS" charset="0"/>
                  </a:rPr>
                  <a:t> observation vary as a function of the p covariates as follows: </a:t>
                </a:r>
                <a:endParaRPr lang="en-US" sz="3600" b="0" i="0" dirty="0" smtClean="0">
                  <a:solidFill>
                    <a:srgbClr val="141F22"/>
                  </a:solidFill>
                  <a:latin typeface="Trebuchet MS" charset="0"/>
                  <a:ea typeface="Trebuchet MS" charset="0"/>
                  <a:cs typeface="Trebuchet MS"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637808" y="30281713"/>
                <a:ext cx="10610294" cy="3046988"/>
              </a:xfrm>
              <a:prstGeom prst="rect">
                <a:avLst/>
              </a:prstGeom>
              <a:blipFill rotWithShape="0">
                <a:blip r:embed="rId5"/>
                <a:stretch>
                  <a:fillRect l="-1494" t="-2600" r="-1552" b="-5600"/>
                </a:stretch>
              </a:blipFill>
            </p:spPr>
            <p:txBody>
              <a:bodyPr/>
              <a:lstStyle/>
              <a:p>
                <a:r>
                  <a:rPr lang="en-US">
                    <a:noFill/>
                  </a:rPr>
                  <a:t> </a:t>
                </a:r>
              </a:p>
            </p:txBody>
          </p:sp>
        </mc:Fallback>
      </mc:AlternateContent>
      <p:sp>
        <p:nvSpPr>
          <p:cNvPr id="27" name="TextBox 26"/>
          <p:cNvSpPr txBox="1"/>
          <p:nvPr/>
        </p:nvSpPr>
        <p:spPr>
          <a:xfrm>
            <a:off x="1651518" y="36907777"/>
            <a:ext cx="14361392" cy="1569660"/>
          </a:xfrm>
          <a:prstGeom prst="rect">
            <a:avLst/>
          </a:prstGeom>
          <a:noFill/>
        </p:spPr>
        <p:txBody>
          <a:bodyPr wrap="square" rtlCol="0">
            <a:spAutoFit/>
          </a:bodyPr>
          <a:lstStyle/>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b="0" i="0" dirty="0" smtClean="0">
                <a:solidFill>
                  <a:srgbClr val="141F22"/>
                </a:solidFill>
                <a:latin typeface="Trebuchet MS" charset="0"/>
                <a:ea typeface="Trebuchet MS" charset="0"/>
                <a:cs typeface="Trebuchet MS" charset="0"/>
              </a:rPr>
              <a:t>Develop methods to measure the cost and the economic impact of OSS </a:t>
            </a:r>
            <a:r>
              <a:rPr lang="en-US" sz="3200" dirty="0" smtClean="0">
                <a:solidFill>
                  <a:srgbClr val="141F22"/>
                </a:solidFill>
                <a:latin typeface="Trebuchet MS" charset="0"/>
                <a:ea typeface="Trebuchet MS" charset="0"/>
                <a:cs typeface="Trebuchet MS" charset="0"/>
              </a:rPr>
              <a:t>projects.</a:t>
            </a:r>
            <a:endParaRPr lang="en-US" sz="3200" b="0" i="0" dirty="0" smtClean="0">
              <a:solidFill>
                <a:srgbClr val="141F22"/>
              </a:solidFill>
              <a:latin typeface="Trebuchet MS" charset="0"/>
              <a:ea typeface="Trebuchet MS" charset="0"/>
              <a:cs typeface="Trebuchet MS" charset="0"/>
            </a:endParaRPr>
          </a:p>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dirty="0" smtClean="0">
                <a:solidFill>
                  <a:srgbClr val="141F22"/>
                </a:solidFill>
                <a:latin typeface="Trebuchet MS" charset="0"/>
                <a:ea typeface="Trebuchet MS" charset="0"/>
                <a:cs typeface="Trebuchet MS" charset="0"/>
              </a:rPr>
              <a:t>Apply similar methods to measure the impact of Python packages.</a:t>
            </a:r>
            <a:r>
              <a:rPr lang="en-US" sz="3200" b="0" i="0" dirty="0" smtClean="0">
                <a:solidFill>
                  <a:srgbClr val="141F22"/>
                </a:solidFill>
                <a:latin typeface="Trebuchet MS" charset="0"/>
                <a:ea typeface="Trebuchet MS" charset="0"/>
                <a:cs typeface="Trebuchet MS" charset="0"/>
              </a:rPr>
              <a:t> </a:t>
            </a:r>
            <a:endParaRPr lang="en-US" sz="3200" dirty="0">
              <a:solidFill>
                <a:srgbClr val="141F22"/>
              </a:solidFill>
              <a:latin typeface="Trebuchet MS" charset="0"/>
              <a:ea typeface="Trebuchet MS" charset="0"/>
              <a:cs typeface="Trebuchet MS" charset="0"/>
            </a:endParaRPr>
          </a:p>
        </p:txBody>
      </p:sp>
      <p:sp>
        <p:nvSpPr>
          <p:cNvPr id="30" name="TextBox 29"/>
          <p:cNvSpPr txBox="1"/>
          <p:nvPr/>
        </p:nvSpPr>
        <p:spPr>
          <a:xfrm>
            <a:off x="11448287" y="5106371"/>
            <a:ext cx="23349419" cy="1323439"/>
          </a:xfrm>
          <a:prstGeom prst="rect">
            <a:avLst/>
          </a:prstGeom>
          <a:noFill/>
        </p:spPr>
        <p:txBody>
          <a:bodyPr wrap="square" rtlCol="0">
            <a:spAutoFit/>
          </a:bodyPr>
          <a:lstStyle/>
          <a:p>
            <a:r>
              <a:rPr lang="en-US" sz="4000" dirty="0" smtClean="0">
                <a:solidFill>
                  <a:schemeClr val="tx1">
                    <a:lumMod val="50000"/>
                    <a:lumOff val="50000"/>
                  </a:schemeClr>
                </a:solidFill>
                <a:latin typeface="Raleway" charset="0"/>
                <a:ea typeface="Raleway" charset="0"/>
                <a:cs typeface="Raleway" charset="0"/>
              </a:rPr>
              <a:t>Ronnie </a:t>
            </a:r>
            <a:r>
              <a:rPr lang="en-US" sz="4000" dirty="0" err="1" smtClean="0">
                <a:solidFill>
                  <a:schemeClr val="tx1">
                    <a:lumMod val="50000"/>
                    <a:lumOff val="50000"/>
                  </a:schemeClr>
                </a:solidFill>
                <a:latin typeface="Raleway" charset="0"/>
                <a:ea typeface="Raleway" charset="0"/>
                <a:cs typeface="Raleway" charset="0"/>
              </a:rPr>
              <a:t>Fecso</a:t>
            </a:r>
            <a:r>
              <a:rPr lang="en-US" sz="4000" dirty="0" smtClean="0">
                <a:solidFill>
                  <a:schemeClr val="tx1">
                    <a:lumMod val="50000"/>
                    <a:lumOff val="50000"/>
                  </a:schemeClr>
                </a:solidFill>
                <a:latin typeface="Raleway" charset="0"/>
                <a:ea typeface="Raleway" charset="0"/>
                <a:cs typeface="Raleway" charset="0"/>
              </a:rPr>
              <a:t> (VT), Claire </a:t>
            </a:r>
            <a:r>
              <a:rPr lang="en-US" sz="4000" dirty="0" err="1">
                <a:solidFill>
                  <a:schemeClr val="tx1">
                    <a:lumMod val="50000"/>
                    <a:lumOff val="50000"/>
                  </a:schemeClr>
                </a:solidFill>
                <a:latin typeface="Raleway" charset="0"/>
                <a:ea typeface="Raleway" charset="0"/>
                <a:cs typeface="Raleway" charset="0"/>
              </a:rPr>
              <a:t>Kelling</a:t>
            </a:r>
            <a:r>
              <a:rPr lang="en-US" sz="4000" dirty="0">
                <a:solidFill>
                  <a:schemeClr val="tx1">
                    <a:lumMod val="50000"/>
                    <a:lumOff val="50000"/>
                  </a:schemeClr>
                </a:solidFill>
                <a:latin typeface="Raleway" charset="0"/>
                <a:ea typeface="Raleway" charset="0"/>
                <a:cs typeface="Raleway" charset="0"/>
              </a:rPr>
              <a:t> (</a:t>
            </a:r>
            <a:r>
              <a:rPr lang="en-US" sz="4000" dirty="0" smtClean="0">
                <a:solidFill>
                  <a:schemeClr val="tx1">
                    <a:lumMod val="50000"/>
                    <a:lumOff val="50000"/>
                  </a:schemeClr>
                </a:solidFill>
                <a:latin typeface="Raleway" charset="0"/>
                <a:ea typeface="Raleway" charset="0"/>
                <a:cs typeface="Raleway" charset="0"/>
              </a:rPr>
              <a:t>PSU) w</a:t>
            </a:r>
            <a:r>
              <a:rPr lang="en-US" sz="4000" b="0" i="0" dirty="0" smtClean="0">
                <a:solidFill>
                  <a:schemeClr val="tx1">
                    <a:lumMod val="50000"/>
                    <a:lumOff val="50000"/>
                  </a:schemeClr>
                </a:solidFill>
                <a:latin typeface="Raleway" charset="0"/>
                <a:ea typeface="Raleway" charset="0"/>
                <a:cs typeface="Raleway" charset="0"/>
              </a:rPr>
              <a:t>ith Gizem Korkmaz and Stephanie Shipp (SDAL)</a:t>
            </a:r>
          </a:p>
          <a:p>
            <a:r>
              <a:rPr lang="en-US" sz="4000" dirty="0" smtClean="0">
                <a:solidFill>
                  <a:schemeClr val="tx1">
                    <a:lumMod val="50000"/>
                    <a:lumOff val="50000"/>
                  </a:schemeClr>
                </a:solidFill>
                <a:latin typeface="Raleway" charset="0"/>
                <a:ea typeface="Raleway" charset="0"/>
                <a:cs typeface="Raleway" charset="0"/>
              </a:rPr>
              <a:t>Sponsor: Carol Robbins, </a:t>
            </a:r>
            <a:r>
              <a:rPr lang="en-US" sz="4000" dirty="0">
                <a:solidFill>
                  <a:schemeClr val="tx1">
                    <a:lumMod val="50000"/>
                    <a:lumOff val="50000"/>
                  </a:schemeClr>
                </a:solidFill>
                <a:latin typeface="Raleway" charset="0"/>
                <a:ea typeface="Raleway" charset="0"/>
                <a:cs typeface="Raleway" charset="0"/>
              </a:rPr>
              <a:t>The National Center for Science &amp; Engineering Statistics at NSF</a:t>
            </a:r>
            <a:endParaRPr lang="en-US" sz="4000" b="0" i="0" dirty="0">
              <a:solidFill>
                <a:schemeClr val="tx1">
                  <a:lumMod val="50000"/>
                  <a:lumOff val="50000"/>
                </a:schemeClr>
              </a:solidFill>
              <a:latin typeface="Raleway" charset="0"/>
              <a:ea typeface="Raleway" charset="0"/>
              <a:cs typeface="Raleway" charset="0"/>
            </a:endParaRPr>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6243185"/>
            <a:ext cx="34233346" cy="197786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10319342"/>
            <a:ext cx="34233346" cy="1977865"/>
          </a:xfrm>
          <a:prstGeom prst="rect">
            <a:avLst/>
          </a:prstGeom>
        </p:spPr>
      </p:pic>
      <p:sp>
        <p:nvSpPr>
          <p:cNvPr id="34" name="TextBox 33"/>
          <p:cNvSpPr txBox="1"/>
          <p:nvPr/>
        </p:nvSpPr>
        <p:spPr>
          <a:xfrm>
            <a:off x="1864481" y="1039087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Data Source: </a:t>
            </a:r>
            <a:r>
              <a:rPr lang="en-US" sz="4800" dirty="0" err="1" smtClean="0">
                <a:solidFill>
                  <a:srgbClr val="141F22"/>
                </a:solidFill>
                <a:latin typeface="Raleway" charset="0"/>
                <a:ea typeface="Raleway" charset="0"/>
                <a:cs typeface="Raleway" charset="0"/>
              </a:rPr>
              <a:t>Depsy.org</a:t>
            </a:r>
            <a:endParaRPr lang="en-US" sz="4800" b="0" i="0" dirty="0">
              <a:solidFill>
                <a:srgbClr val="141F22"/>
              </a:solidFill>
              <a:latin typeface="Raleway" charset="0"/>
              <a:ea typeface="Raleway" charset="0"/>
              <a:cs typeface="Raleway" charset="0"/>
            </a:endParaRPr>
          </a:p>
        </p:txBody>
      </p:sp>
      <p:sp>
        <p:nvSpPr>
          <p:cNvPr id="35" name="Shape 97"/>
          <p:cNvSpPr txBox="1"/>
          <p:nvPr/>
        </p:nvSpPr>
        <p:spPr>
          <a:xfrm>
            <a:off x="1840620" y="13859779"/>
            <a:ext cx="10640048" cy="825177"/>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300" u="sng" dirty="0" smtClean="0">
                <a:solidFill>
                  <a:srgbClr val="141F22"/>
                </a:solidFill>
                <a:latin typeface="Trebuchet MS" charset="0"/>
                <a:ea typeface="Trebuchet MS" charset="0"/>
                <a:cs typeface="Trebuchet MS" charset="0"/>
                <a:sym typeface="Trebuchet MS"/>
              </a:rPr>
              <a:t>Data </a:t>
            </a:r>
            <a:r>
              <a:rPr lang="en-US" sz="3300" u="sng" dirty="0">
                <a:solidFill>
                  <a:srgbClr val="141F22"/>
                </a:solidFill>
                <a:latin typeface="Trebuchet MS" charset="0"/>
                <a:ea typeface="Trebuchet MS" charset="0"/>
                <a:cs typeface="Trebuchet MS" charset="0"/>
                <a:sym typeface="Trebuchet MS"/>
              </a:rPr>
              <a:t>Collection </a:t>
            </a:r>
            <a:r>
              <a:rPr lang="en-US" sz="3300" u="sng" dirty="0" smtClean="0">
                <a:solidFill>
                  <a:srgbClr val="141F22"/>
                </a:solidFill>
                <a:latin typeface="Trebuchet MS" charset="0"/>
                <a:ea typeface="Trebuchet MS" charset="0"/>
                <a:cs typeface="Trebuchet MS" charset="0"/>
                <a:sym typeface="Trebuchet MS"/>
              </a:rPr>
              <a:t>Process</a:t>
            </a:r>
            <a:r>
              <a:rPr lang="en-US" sz="3300" dirty="0">
                <a:solidFill>
                  <a:srgbClr val="141F22"/>
                </a:solidFill>
                <a:latin typeface="Trebuchet MS" charset="0"/>
                <a:ea typeface="Trebuchet MS" charset="0"/>
                <a:cs typeface="Trebuchet MS" charset="0"/>
                <a:sym typeface="Trebuchet MS"/>
              </a:rPr>
              <a:t>:</a:t>
            </a:r>
          </a:p>
        </p:txBody>
      </p:sp>
      <p:sp>
        <p:nvSpPr>
          <p:cNvPr id="36" name="Shape 98"/>
          <p:cNvSpPr txBox="1"/>
          <p:nvPr/>
        </p:nvSpPr>
        <p:spPr>
          <a:xfrm>
            <a:off x="1324573" y="14434738"/>
            <a:ext cx="12808985" cy="3435590"/>
          </a:xfrm>
          <a:prstGeom prst="rect">
            <a:avLst/>
          </a:prstGeom>
          <a:noFill/>
          <a:ln>
            <a:noFill/>
          </a:ln>
        </p:spPr>
        <p:txBody>
          <a:bodyPr lIns="91425" tIns="45700" rIns="91425" bIns="45700" anchor="t" anchorCtr="0">
            <a:noAutofit/>
          </a:bodyPr>
          <a:lstStyle/>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Gathered all of the R packages listed on </a:t>
            </a:r>
            <a:r>
              <a:rPr lang="en-US" sz="3200" dirty="0" smtClean="0">
                <a:solidFill>
                  <a:srgbClr val="141F22"/>
                </a:solidFill>
                <a:latin typeface="Trebuchet MS" charset="0"/>
                <a:ea typeface="Trebuchet MS" charset="0"/>
                <a:cs typeface="Trebuchet MS" charset="0"/>
                <a:sym typeface="Trebuchet MS"/>
              </a:rPr>
              <a:t>CRAN </a:t>
            </a:r>
            <a:r>
              <a:rPr lang="en-US" sz="3200" dirty="0">
                <a:solidFill>
                  <a:srgbClr val="141F22"/>
                </a:solidFill>
                <a:latin typeface="Trebuchet MS" charset="0"/>
                <a:ea typeface="Trebuchet MS" charset="0"/>
                <a:cs typeface="Trebuchet MS" charset="0"/>
                <a:sym typeface="Trebuchet MS"/>
              </a:rPr>
              <a:t>(10,926 packages listed as of July 11th, 2017)</a:t>
            </a:r>
          </a:p>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Scraped the characteristics from the JSON page affiliated </a:t>
            </a:r>
            <a:r>
              <a:rPr lang="en-US" sz="3200" dirty="0" smtClean="0">
                <a:solidFill>
                  <a:srgbClr val="141F22"/>
                </a:solidFill>
                <a:latin typeface="Trebuchet MS" charset="0"/>
                <a:ea typeface="Trebuchet MS" charset="0"/>
                <a:cs typeface="Trebuchet MS" charset="0"/>
                <a:sym typeface="Trebuchet MS"/>
              </a:rPr>
              <a:t>with </a:t>
            </a:r>
            <a:r>
              <a:rPr lang="en-US" sz="3200" dirty="0">
                <a:solidFill>
                  <a:srgbClr val="141F22"/>
                </a:solidFill>
                <a:latin typeface="Trebuchet MS" charset="0"/>
                <a:ea typeface="Trebuchet MS" charset="0"/>
                <a:cs typeface="Trebuchet MS" charset="0"/>
                <a:sym typeface="Trebuchet MS"/>
              </a:rPr>
              <a:t>each R package from </a:t>
            </a:r>
            <a:r>
              <a:rPr lang="en-US" sz="3200" dirty="0" smtClean="0">
                <a:solidFill>
                  <a:srgbClr val="141F22"/>
                </a:solidFill>
                <a:latin typeface="Trebuchet MS" charset="0"/>
                <a:ea typeface="Trebuchet MS" charset="0"/>
                <a:cs typeface="Trebuchet MS" charset="0"/>
                <a:sym typeface="Trebuchet MS"/>
              </a:rPr>
              <a:t>Depsy</a:t>
            </a:r>
            <a:endParaRPr lang="en-US" sz="3200" dirty="0">
              <a:solidFill>
                <a:srgbClr val="141F22"/>
              </a:solidFill>
              <a:latin typeface="Trebuchet MS" charset="0"/>
              <a:ea typeface="Trebuchet MS" charset="0"/>
              <a:cs typeface="Trebuchet MS" charset="0"/>
              <a:sym typeface="Trebuchet MS"/>
            </a:endParaRPr>
          </a:p>
          <a:p>
            <a:pPr marL="1371600" lvl="1" indent="-45720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9,810 of these packages (90%) were on Depsy (last </a:t>
            </a:r>
            <a:r>
              <a:rPr lang="en-US" sz="3200" dirty="0" smtClean="0">
                <a:solidFill>
                  <a:srgbClr val="141F22"/>
                </a:solidFill>
                <a:latin typeface="Trebuchet MS" charset="0"/>
                <a:ea typeface="Trebuchet MS" charset="0"/>
                <a:cs typeface="Trebuchet MS" charset="0"/>
                <a:sym typeface="Trebuchet MS"/>
              </a:rPr>
              <a:t>update </a:t>
            </a:r>
            <a:r>
              <a:rPr lang="en-US" sz="3200" dirty="0">
                <a:solidFill>
                  <a:srgbClr val="141F22"/>
                </a:solidFill>
                <a:latin typeface="Trebuchet MS" charset="0"/>
                <a:ea typeface="Trebuchet MS" charset="0"/>
                <a:cs typeface="Trebuchet MS" charset="0"/>
                <a:sym typeface="Trebuchet MS"/>
              </a:rPr>
              <a:t>i</a:t>
            </a:r>
            <a:r>
              <a:rPr lang="en-US" sz="3200" dirty="0" smtClean="0">
                <a:solidFill>
                  <a:srgbClr val="141F22"/>
                </a:solidFill>
                <a:latin typeface="Trebuchet MS" charset="0"/>
                <a:ea typeface="Trebuchet MS" charset="0"/>
                <a:cs typeface="Trebuchet MS" charset="0"/>
                <a:sym typeface="Trebuchet MS"/>
              </a:rPr>
              <a:t>n Sept. </a:t>
            </a:r>
            <a:r>
              <a:rPr lang="en-US" sz="3200" dirty="0">
                <a:solidFill>
                  <a:srgbClr val="141F22"/>
                </a:solidFill>
                <a:latin typeface="Trebuchet MS" charset="0"/>
                <a:ea typeface="Trebuchet MS" charset="0"/>
                <a:cs typeface="Trebuchet MS" charset="0"/>
                <a:sym typeface="Trebuchet MS"/>
              </a:rPr>
              <a:t>2015) with 24,000+ affiliated contributors</a:t>
            </a:r>
          </a:p>
        </p:txBody>
      </p:sp>
      <p:pic>
        <p:nvPicPr>
          <p:cNvPr id="44" name="Shape 88"/>
          <p:cNvPicPr preferRelativeResize="0"/>
          <p:nvPr/>
        </p:nvPicPr>
        <p:blipFill rotWithShape="1">
          <a:blip r:embed="rId7">
            <a:alphaModFix/>
          </a:blip>
          <a:srcRect t="10128"/>
          <a:stretch/>
        </p:blipFill>
        <p:spPr>
          <a:xfrm>
            <a:off x="12601455" y="23611423"/>
            <a:ext cx="7282443" cy="5259525"/>
          </a:xfrm>
          <a:prstGeom prst="rect">
            <a:avLst/>
          </a:prstGeom>
          <a:noFill/>
          <a:ln>
            <a:noFill/>
          </a:ln>
        </p:spPr>
      </p:pic>
      <p:graphicFrame>
        <p:nvGraphicFramePr>
          <p:cNvPr id="45" name="Shape 109"/>
          <p:cNvGraphicFramePr/>
          <p:nvPr>
            <p:extLst>
              <p:ext uri="{D42A27DB-BD31-4B8C-83A1-F6EECF244321}">
                <p14:modId xmlns:p14="http://schemas.microsoft.com/office/powerpoint/2010/main" val="1619621995"/>
              </p:ext>
            </p:extLst>
          </p:nvPr>
        </p:nvGraphicFramePr>
        <p:xfrm>
          <a:off x="1801038" y="19355103"/>
          <a:ext cx="9501375" cy="4061625"/>
        </p:xfrm>
        <a:graphic>
          <a:graphicData uri="http://schemas.openxmlformats.org/drawingml/2006/table">
            <a:tbl>
              <a:tblPr>
                <a:noFill/>
              </a:tblPr>
              <a:tblGrid>
                <a:gridCol w="4896875"/>
                <a:gridCol w="4604500"/>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Downloaded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dirty="0">
                          <a:latin typeface="Trebuchet MS"/>
                          <a:ea typeface="Trebuchet MS"/>
                          <a:cs typeface="Trebuchet MS"/>
                          <a:sym typeface="Trebuchet MS"/>
                        </a:rPr>
                        <a:t>Number of Downloads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Rcpp</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6,683,565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6,255,500</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dirty="0" err="1">
                          <a:latin typeface="Trebuchet MS"/>
                          <a:ea typeface="Trebuchet MS"/>
                          <a:cs typeface="Trebuchet MS"/>
                          <a:sym typeface="Trebuchet MS"/>
                        </a:rPr>
                        <a:t>stringr</a:t>
                      </a:r>
                      <a:endParaRPr lang="en-US" sz="3000" dirty="0">
                        <a:latin typeface="Trebuchet MS"/>
                        <a:ea typeface="Trebuchet MS"/>
                        <a:cs typeface="Trebuchet MS"/>
                        <a:sym typeface="Trebuchet MS"/>
                      </a:endParaRP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5,366,703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plyr</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5,345,308</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dirty="0">
                          <a:latin typeface="Trebuchet MS"/>
                          <a:ea typeface="Trebuchet MS"/>
                          <a:cs typeface="Trebuchet MS"/>
                          <a:sym typeface="Trebuchet MS"/>
                        </a:rPr>
                        <a:t>digest</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5,251,824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pic>
        <p:nvPicPr>
          <p:cNvPr id="46" name="Shape 117"/>
          <p:cNvPicPr preferRelativeResize="0"/>
          <p:nvPr/>
        </p:nvPicPr>
        <p:blipFill rotWithShape="1">
          <a:blip r:embed="rId8">
            <a:alphaModFix/>
          </a:blip>
          <a:srcRect t="10554"/>
          <a:stretch/>
        </p:blipFill>
        <p:spPr>
          <a:xfrm>
            <a:off x="913309" y="23662677"/>
            <a:ext cx="7065819" cy="5089049"/>
          </a:xfrm>
          <a:prstGeom prst="rect">
            <a:avLst/>
          </a:prstGeom>
          <a:noFill/>
          <a:ln>
            <a:noFill/>
          </a:ln>
        </p:spPr>
      </p:pic>
      <p:graphicFrame>
        <p:nvGraphicFramePr>
          <p:cNvPr id="47" name="Shape 122"/>
          <p:cNvGraphicFramePr/>
          <p:nvPr>
            <p:extLst>
              <p:ext uri="{D42A27DB-BD31-4B8C-83A1-F6EECF244321}">
                <p14:modId xmlns:p14="http://schemas.microsoft.com/office/powerpoint/2010/main" val="1652257755"/>
              </p:ext>
            </p:extLst>
          </p:nvPr>
        </p:nvGraphicFramePr>
        <p:xfrm>
          <a:off x="11791348" y="19391679"/>
          <a:ext cx="7951550" cy="4061625"/>
        </p:xfrm>
        <a:graphic>
          <a:graphicData uri="http://schemas.openxmlformats.org/drawingml/2006/table">
            <a:tbl>
              <a:tblPr>
                <a:noFill/>
              </a:tblPr>
              <a:tblGrid>
                <a:gridCol w="3975775"/>
                <a:gridCol w="3975775"/>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Cited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a:latin typeface="Trebuchet MS"/>
                          <a:ea typeface="Trebuchet MS"/>
                          <a:cs typeface="Trebuchet MS"/>
                          <a:sym typeface="Trebuchet MS"/>
                        </a:rPr>
                        <a:t>Number of Citations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vegan</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4,275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lme4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4,023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nlme</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2,916</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1,702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a:latin typeface="Trebuchet MS"/>
                          <a:ea typeface="Trebuchet MS"/>
                          <a:cs typeface="Trebuchet MS"/>
                          <a:sym typeface="Trebuchet MS"/>
                        </a:rPr>
                        <a:t>gplots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1,307</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sp>
        <p:nvSpPr>
          <p:cNvPr id="50" name="TextBox 49"/>
          <p:cNvSpPr txBox="1"/>
          <p:nvPr/>
        </p:nvSpPr>
        <p:spPr>
          <a:xfrm>
            <a:off x="1849240" y="18132703"/>
            <a:ext cx="14499130" cy="830997"/>
          </a:xfrm>
          <a:prstGeom prst="rect">
            <a:avLst/>
          </a:prstGeom>
          <a:noFill/>
        </p:spPr>
        <p:txBody>
          <a:bodyPr wrap="square" rtlCol="0">
            <a:spAutoFit/>
          </a:bodyPr>
          <a:lstStyle/>
          <a:p>
            <a:r>
              <a:rPr lang="en-US" sz="4800" smtClean="0">
                <a:solidFill>
                  <a:srgbClr val="141F22"/>
                </a:solidFill>
                <a:latin typeface="Raleway" charset="0"/>
                <a:ea typeface="Raleway" charset="0"/>
                <a:cs typeface="Raleway" charset="0"/>
              </a:rPr>
              <a:t>Measuring Impact</a:t>
            </a:r>
            <a:r>
              <a:rPr lang="en-US" sz="4800" dirty="0" smtClean="0">
                <a:solidFill>
                  <a:srgbClr val="141F22"/>
                </a:solidFill>
                <a:latin typeface="Raleway" charset="0"/>
                <a:ea typeface="Raleway" charset="0"/>
                <a:cs typeface="Raleway" charset="0"/>
              </a:rPr>
              <a:t>: Downloads and Citations</a:t>
            </a:r>
            <a:endParaRPr lang="en-US" sz="4800" b="0" i="0" dirty="0">
              <a:solidFill>
                <a:srgbClr val="141F22"/>
              </a:solidFill>
              <a:latin typeface="Raleway" charset="0"/>
              <a:ea typeface="Raleway" charset="0"/>
              <a:cs typeface="Raleway" charset="0"/>
            </a:endParaRP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69352" y="18053974"/>
            <a:ext cx="16489266" cy="1986330"/>
          </a:xfrm>
          <a:prstGeom prst="rect">
            <a:avLst/>
          </a:prstGeom>
        </p:spPr>
      </p:pic>
      <p:sp>
        <p:nvSpPr>
          <p:cNvPr id="54" name="TextBox 53"/>
          <p:cNvSpPr txBox="1"/>
          <p:nvPr/>
        </p:nvSpPr>
        <p:spPr>
          <a:xfrm>
            <a:off x="21094107" y="1813349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Network of R Packages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F5B6357A-6D4A-452B-B922-2787108FCA67}"/>
                  </a:ext>
                </a:extLst>
              </p:cNvPr>
              <p:cNvSpPr txBox="1"/>
              <p:nvPr/>
            </p:nvSpPr>
            <p:spPr>
              <a:xfrm>
                <a:off x="4086963" y="33410997"/>
                <a:ext cx="6165790"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charset="0"/>
                            </a:rPr>
                          </m:ctrlPr>
                        </m:sSubPr>
                        <m:e>
                          <m:r>
                            <a:rPr lang="en-US" sz="3200" i="1" smtClean="0">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m:rPr>
                          <m:sty m:val="p"/>
                        </m:rPr>
                        <a:rPr lang="en-US" sz="3200" b="0" i="0" smtClean="0">
                          <a:latin typeface="Cambria Math" panose="02040503050406030204" pitchFamily="18" charset="0"/>
                        </a:rPr>
                        <m:t>exp</m:t>
                      </m:r>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𝑝</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US" sz="3200" dirty="0"/>
              </a:p>
            </p:txBody>
          </p:sp>
        </mc:Choice>
        <mc:Fallback xmlns="">
          <p:sp>
            <p:nvSpPr>
              <p:cNvPr id="58" name="TextBox 57">
                <a:extLst>
                  <a:ext uri="{FF2B5EF4-FFF2-40B4-BE49-F238E27FC236}">
                    <a16:creationId xmlns="" xmlns:a16="http://schemas.microsoft.com/office/drawing/2014/main" xmlns:a14="http://schemas.microsoft.com/office/drawing/2010/main" id="{F5B6357A-6D4A-452B-B922-2787108FCA67}"/>
                  </a:ext>
                </a:extLst>
              </p:cNvPr>
              <p:cNvSpPr txBox="1">
                <a:spLocks noRot="1" noChangeAspect="1" noMove="1" noResize="1" noEditPoints="1" noAdjustHandles="1" noChangeArrowheads="1" noChangeShapeType="1" noTextEdit="1"/>
              </p:cNvSpPr>
              <p:nvPr/>
            </p:nvSpPr>
            <p:spPr>
              <a:xfrm>
                <a:off x="4086963" y="33410997"/>
                <a:ext cx="6165790" cy="530402"/>
              </a:xfrm>
              <a:prstGeom prst="rect">
                <a:avLst/>
              </a:prstGeom>
              <a:blipFill rotWithShape="0">
                <a:blip r:embed="rId11"/>
                <a:stretch>
                  <a:fillRect/>
                </a:stretch>
              </a:blipFill>
            </p:spPr>
            <p:txBody>
              <a:bodyPr/>
              <a:lstStyle/>
              <a:p>
                <a:r>
                  <a:rPr lang="en-US">
                    <a:noFill/>
                  </a:rPr>
                  <a:t> </a:t>
                </a:r>
              </a:p>
            </p:txBody>
          </p:sp>
        </mc:Fallback>
      </mc:AlternateContent>
      <p:sp>
        <p:nvSpPr>
          <p:cNvPr id="61" name="TextBox 60"/>
          <p:cNvSpPr txBox="1"/>
          <p:nvPr/>
        </p:nvSpPr>
        <p:spPr>
          <a:xfrm>
            <a:off x="1770870" y="34100758"/>
            <a:ext cx="10251628" cy="1077218"/>
          </a:xfrm>
          <a:prstGeom prst="rect">
            <a:avLst/>
          </a:prstGeom>
          <a:noFill/>
        </p:spPr>
        <p:txBody>
          <a:bodyPr wrap="square" rtlCol="0">
            <a:spAutoFit/>
          </a:bodyPr>
          <a:lstStyle/>
          <a:p>
            <a:pPr>
              <a:defRPr/>
            </a:pPr>
            <a:r>
              <a:rPr lang="en-US" sz="3200" smtClean="0">
                <a:solidFill>
                  <a:srgbClr val="141F22"/>
                </a:solidFill>
                <a:latin typeface="Trebuchet MS" charset="0"/>
                <a:ea typeface="Trebuchet MS" charset="0"/>
                <a:cs typeface="Trebuchet MS" charset="0"/>
              </a:rPr>
              <a:t>where </a:t>
            </a:r>
            <a:r>
              <a:rPr lang="en-US" sz="3200" dirty="0">
                <a:solidFill>
                  <a:srgbClr val="141F22"/>
                </a:solidFill>
                <a:latin typeface="Trebuchet MS" charset="0"/>
                <a:ea typeface="Trebuchet MS" charset="0"/>
                <a:cs typeface="Trebuchet MS" charset="0"/>
              </a:rPr>
              <a:t>the network characteristics and the package attributes are used as covariates. </a:t>
            </a:r>
          </a:p>
        </p:txBody>
      </p:sp>
      <p:sp>
        <p:nvSpPr>
          <p:cNvPr id="63" name="Shape 123"/>
          <p:cNvSpPr txBox="1"/>
          <p:nvPr/>
        </p:nvSpPr>
        <p:spPr>
          <a:xfrm>
            <a:off x="11531571" y="11516120"/>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R Packages by #contributors</a:t>
            </a:r>
            <a:endParaRPr lang="en-US" sz="3300" b="1" u="sng" dirty="0">
              <a:solidFill>
                <a:schemeClr val="dk2"/>
              </a:solidFill>
              <a:latin typeface="Trebuchet MS"/>
              <a:ea typeface="Trebuchet MS"/>
              <a:cs typeface="Trebuchet MS"/>
              <a:sym typeface="Trebuchet MS"/>
            </a:endParaRPr>
          </a:p>
        </p:txBody>
      </p:sp>
      <p:sp>
        <p:nvSpPr>
          <p:cNvPr id="64" name="Shape 123"/>
          <p:cNvSpPr txBox="1"/>
          <p:nvPr/>
        </p:nvSpPr>
        <p:spPr>
          <a:xfrm>
            <a:off x="17239614" y="12003899"/>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Tags on </a:t>
            </a:r>
            <a:r>
              <a:rPr lang="en-US" sz="3300" b="1" u="sng" dirty="0" err="1" smtClean="0">
                <a:solidFill>
                  <a:schemeClr val="dk2"/>
                </a:solidFill>
                <a:latin typeface="Trebuchet MS"/>
                <a:ea typeface="Trebuchet MS"/>
                <a:cs typeface="Trebuchet MS"/>
                <a:sym typeface="Trebuchet MS"/>
              </a:rPr>
              <a:t>Depsy.org</a:t>
            </a:r>
            <a:endParaRPr lang="en-US" sz="3300" b="1" u="sng" dirty="0">
              <a:solidFill>
                <a:schemeClr val="dk2"/>
              </a:solidFill>
              <a:latin typeface="Trebuchet MS"/>
              <a:ea typeface="Trebuchet MS"/>
              <a:cs typeface="Trebuchet MS"/>
              <a:sym typeface="Trebuchet MS"/>
            </a:endParaRPr>
          </a:p>
        </p:txBody>
      </p:sp>
      <p:sp>
        <p:nvSpPr>
          <p:cNvPr id="65" name="TextBox 64"/>
          <p:cNvSpPr txBox="1"/>
          <p:nvPr/>
        </p:nvSpPr>
        <p:spPr>
          <a:xfrm>
            <a:off x="20942835" y="19257986"/>
            <a:ext cx="13854871" cy="2554545"/>
          </a:xfrm>
          <a:prstGeom prst="rect">
            <a:avLst/>
          </a:prstGeom>
          <a:noFill/>
        </p:spPr>
        <p:txBody>
          <a:bodyPr wrap="square" rtlCol="0">
            <a:spAutoFit/>
          </a:bodyPr>
          <a:lstStyle/>
          <a:p>
            <a:pPr>
              <a:defRPr/>
            </a:pPr>
            <a:r>
              <a:rPr lang="en-US" sz="3200" b="0" i="0" dirty="0" smtClean="0">
                <a:solidFill>
                  <a:srgbClr val="141F22"/>
                </a:solidFill>
                <a:latin typeface="Trebuchet MS" charset="0"/>
                <a:ea typeface="Trebuchet MS" charset="0"/>
                <a:cs typeface="Trebuchet MS" charset="0"/>
              </a:rPr>
              <a:t>We generate the dependency network of R packages where a directed edge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indicates that the package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requires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to be installed to function. The f</a:t>
            </a:r>
            <a:r>
              <a:rPr lang="en-US" sz="3200" dirty="0" smtClean="0">
                <a:solidFill>
                  <a:srgbClr val="141F22"/>
                </a:solidFill>
                <a:latin typeface="Trebuchet MS" charset="0"/>
                <a:ea typeface="Trebuchet MS" charset="0"/>
                <a:cs typeface="Trebuchet MS" charset="0"/>
              </a:rPr>
              <a:t>igure below uses </a:t>
            </a:r>
            <a:r>
              <a:rPr lang="en-US" sz="3200" dirty="0">
                <a:solidFill>
                  <a:srgbClr val="141F22"/>
                </a:solidFill>
                <a:latin typeface="Trebuchet MS" charset="0"/>
                <a:ea typeface="Trebuchet MS" charset="0"/>
                <a:cs typeface="Trebuchet MS" charset="0"/>
              </a:rPr>
              <a:t>a </a:t>
            </a:r>
            <a:r>
              <a:rPr lang="en-US" sz="3200" dirty="0" smtClean="0">
                <a:solidFill>
                  <a:srgbClr val="141F22"/>
                </a:solidFill>
                <a:latin typeface="Trebuchet MS" charset="0"/>
                <a:ea typeface="Trebuchet MS" charset="0"/>
                <a:cs typeface="Trebuchet MS" charset="0"/>
              </a:rPr>
              <a:t>subgraph (starting at MASS as the root node) </a:t>
            </a:r>
            <a:r>
              <a:rPr lang="en-US" sz="3200" dirty="0">
                <a:solidFill>
                  <a:srgbClr val="141F22"/>
                </a:solidFill>
                <a:latin typeface="Trebuchet MS" charset="0"/>
                <a:ea typeface="Trebuchet MS" charset="0"/>
                <a:cs typeface="Trebuchet MS" charset="0"/>
              </a:rPr>
              <a:t>with 149 nodes </a:t>
            </a:r>
            <a:r>
              <a:rPr lang="en-US" sz="3200" dirty="0" smtClean="0">
                <a:solidFill>
                  <a:srgbClr val="141F22"/>
                </a:solidFill>
                <a:latin typeface="Trebuchet MS" charset="0"/>
                <a:ea typeface="Trebuchet MS" charset="0"/>
                <a:cs typeface="Trebuchet MS" charset="0"/>
              </a:rPr>
              <a:t>for </a:t>
            </a:r>
            <a:r>
              <a:rPr lang="en-US" sz="3200" dirty="0">
                <a:solidFill>
                  <a:srgbClr val="141F22"/>
                </a:solidFill>
                <a:latin typeface="Trebuchet MS" charset="0"/>
                <a:ea typeface="Trebuchet MS" charset="0"/>
                <a:cs typeface="Trebuchet MS" charset="0"/>
              </a:rPr>
              <a:t>illustrative purposes. </a:t>
            </a:r>
          </a:p>
          <a:p>
            <a:pPr marL="0" marR="0" indent="0" algn="l" defTabSz="3774643" rtl="0" eaLnBrk="1" fontAlgn="auto" latinLnBrk="0" hangingPunct="1">
              <a:lnSpc>
                <a:spcPct val="100000"/>
              </a:lnSpc>
              <a:spcBef>
                <a:spcPts val="0"/>
              </a:spcBef>
              <a:spcAft>
                <a:spcPts val="0"/>
              </a:spcAft>
              <a:buClrTx/>
              <a:buSzTx/>
              <a:buFontTx/>
              <a:buNone/>
              <a:tabLst/>
              <a:defRPr/>
            </a:pPr>
            <a:endParaRPr lang="en-US" sz="3200" b="0" i="0" dirty="0" smtClean="0">
              <a:solidFill>
                <a:srgbClr val="141F22"/>
              </a:solidFill>
              <a:latin typeface="Trebuchet MS" charset="0"/>
              <a:ea typeface="Trebuchet MS" charset="0"/>
              <a:cs typeface="Trebuchet MS" charset="0"/>
            </a:endParaRP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08" y="29071369"/>
            <a:ext cx="34233346" cy="1977865"/>
          </a:xfrm>
          <a:prstGeom prst="rect">
            <a:avLst/>
          </a:prstGeom>
        </p:spPr>
      </p:pic>
      <p:sp>
        <p:nvSpPr>
          <p:cNvPr id="71" name="TextBox 70"/>
          <p:cNvSpPr txBox="1"/>
          <p:nvPr/>
        </p:nvSpPr>
        <p:spPr>
          <a:xfrm>
            <a:off x="1864481" y="35941128"/>
            <a:ext cx="13282521"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Future Work</a:t>
            </a:r>
            <a:endParaRPr lang="en-US" sz="4800" b="0" i="0" dirty="0">
              <a:solidFill>
                <a:srgbClr val="141F22"/>
              </a:solidFill>
              <a:latin typeface="Raleway" charset="0"/>
              <a:ea typeface="Raleway" charset="0"/>
              <a:cs typeface="Raleway" charset="0"/>
            </a:endParaRPr>
          </a:p>
        </p:txBody>
      </p:sp>
      <p:grpSp>
        <p:nvGrpSpPr>
          <p:cNvPr id="73" name="Group 72"/>
          <p:cNvGrpSpPr/>
          <p:nvPr/>
        </p:nvGrpSpPr>
        <p:grpSpPr>
          <a:xfrm>
            <a:off x="26842521" y="21276017"/>
            <a:ext cx="8496517" cy="8433851"/>
            <a:chOff x="27071883" y="22129423"/>
            <a:chExt cx="7980999" cy="7761753"/>
          </a:xfrm>
        </p:grpSpPr>
        <p:pic>
          <p:nvPicPr>
            <p:cNvPr id="51" name="Shape 114"/>
            <p:cNvPicPr preferRelativeResize="0"/>
            <p:nvPr/>
          </p:nvPicPr>
          <p:blipFill>
            <a:blip r:embed="rId12">
              <a:alphaModFix/>
            </a:blip>
            <a:stretch>
              <a:fillRect/>
            </a:stretch>
          </p:blipFill>
          <p:spPr>
            <a:xfrm>
              <a:off x="27071883" y="22134279"/>
              <a:ext cx="7980999" cy="7756897"/>
            </a:xfrm>
            <a:prstGeom prst="rect">
              <a:avLst/>
            </a:prstGeom>
            <a:noFill/>
            <a:ln>
              <a:noFill/>
            </a:ln>
          </p:spPr>
        </p:pic>
        <p:sp>
          <p:nvSpPr>
            <p:cNvPr id="72" name="Rectangle 7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p:cNvSpPr txBox="1"/>
          <p:nvPr/>
        </p:nvSpPr>
        <p:spPr>
          <a:xfrm>
            <a:off x="8030430" y="23915806"/>
            <a:ext cx="4831158" cy="4031873"/>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a:solidFill>
                  <a:srgbClr val="141F22"/>
                </a:solidFill>
                <a:latin typeface="Trebuchet MS" charset="0"/>
                <a:ea typeface="Trebuchet MS" charset="0"/>
                <a:cs typeface="Trebuchet MS" charset="0"/>
              </a:rPr>
              <a:t>The distribution of the number </a:t>
            </a:r>
            <a:r>
              <a:rPr lang="en-US" sz="3200" dirty="0" smtClean="0">
                <a:solidFill>
                  <a:srgbClr val="141F22"/>
                </a:solidFill>
                <a:latin typeface="Trebuchet MS" charset="0"/>
                <a:ea typeface="Trebuchet MS" charset="0"/>
                <a:cs typeface="Trebuchet MS" charset="0"/>
              </a:rPr>
              <a:t>of </a:t>
            </a:r>
            <a:r>
              <a:rPr lang="en-US" sz="3200" dirty="0">
                <a:solidFill>
                  <a:srgbClr val="141F22"/>
                </a:solidFill>
                <a:latin typeface="Trebuchet MS" charset="0"/>
                <a:ea typeface="Trebuchet MS" charset="0"/>
                <a:cs typeface="Trebuchet MS" charset="0"/>
              </a:rPr>
              <a:t>downloads is skewed and bimodal. </a:t>
            </a:r>
            <a:r>
              <a:rPr lang="en-US" sz="3200" dirty="0" smtClean="0">
                <a:solidFill>
                  <a:srgbClr val="141F22"/>
                </a:solidFill>
                <a:latin typeface="Trebuchet MS" charset="0"/>
                <a:ea typeface="Trebuchet MS" charset="0"/>
                <a:cs typeface="Trebuchet MS" charset="0"/>
              </a:rPr>
              <a:t>The average number of downloads is ~58K, and the average number of citations is ~6.84 per package.</a:t>
            </a:r>
            <a:endParaRPr lang="en-US" sz="3200" dirty="0">
              <a:solidFill>
                <a:srgbClr val="141F22"/>
              </a:solidFill>
              <a:latin typeface="Trebuchet MS" charset="0"/>
              <a:ea typeface="Trebuchet MS" charset="0"/>
              <a:cs typeface="Trebuchet MS" charset="0"/>
            </a:endParaRPr>
          </a:p>
        </p:txBody>
      </p:sp>
      <p:grpSp>
        <p:nvGrpSpPr>
          <p:cNvPr id="3" name="Group 2"/>
          <p:cNvGrpSpPr/>
          <p:nvPr/>
        </p:nvGrpSpPr>
        <p:grpSpPr>
          <a:xfrm>
            <a:off x="274572" y="18119798"/>
            <a:ext cx="20025389" cy="1925175"/>
            <a:chOff x="274572" y="18522134"/>
            <a:chExt cx="20025389" cy="1925175"/>
          </a:xfrm>
        </p:grpSpPr>
        <p:pic>
          <p:nvPicPr>
            <p:cNvPr id="81" name="Shape 116" descr="transparent.png"/>
            <p:cNvPicPr preferRelativeResize="0"/>
            <p:nvPr/>
          </p:nvPicPr>
          <p:blipFill rotWithShape="1">
            <a:blip r:embed="rId13">
              <a:alphaModFix/>
            </a:blip>
            <a:srcRect r="5846"/>
            <a:stretch/>
          </p:blipFill>
          <p:spPr>
            <a:xfrm>
              <a:off x="274572" y="18524159"/>
              <a:ext cx="15088625" cy="1923150"/>
            </a:xfrm>
            <a:prstGeom prst="rect">
              <a:avLst/>
            </a:prstGeom>
            <a:noFill/>
            <a:ln>
              <a:noFill/>
            </a:ln>
          </p:spPr>
        </p:pic>
        <p:pic>
          <p:nvPicPr>
            <p:cNvPr id="82" name="Shape 125" descr="transparent.png"/>
            <p:cNvPicPr preferRelativeResize="0"/>
            <p:nvPr/>
          </p:nvPicPr>
          <p:blipFill rotWithShape="1">
            <a:blip r:embed="rId13">
              <a:alphaModFix/>
            </a:blip>
            <a:srcRect l="18923"/>
            <a:stretch/>
          </p:blipFill>
          <p:spPr>
            <a:xfrm>
              <a:off x="7306286" y="18522134"/>
              <a:ext cx="12993675" cy="1923150"/>
            </a:xfrm>
            <a:prstGeom prst="rect">
              <a:avLst/>
            </a:prstGeom>
            <a:noFill/>
            <a:ln>
              <a:noFill/>
            </a:ln>
          </p:spPr>
        </p:pic>
      </p:grpSp>
      <p:sp>
        <p:nvSpPr>
          <p:cNvPr id="52" name="Shape 115"/>
          <p:cNvSpPr txBox="1"/>
          <p:nvPr/>
        </p:nvSpPr>
        <p:spPr>
          <a:xfrm>
            <a:off x="20998347" y="21440606"/>
            <a:ext cx="6433653" cy="690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41F22"/>
              </a:buClr>
              <a:buSzPct val="25000"/>
              <a:buFont typeface="Trebuchet MS"/>
              <a:buNone/>
            </a:pPr>
            <a:r>
              <a:rPr lang="en-US" sz="3200" dirty="0" smtClean="0">
                <a:solidFill>
                  <a:srgbClr val="141F22"/>
                </a:solidFill>
                <a:latin typeface="Trebuchet MS" charset="0"/>
                <a:ea typeface="Trebuchet MS" charset="0"/>
                <a:cs typeface="Trebuchet MS" charset="0"/>
                <a:sym typeface="Trebuchet MS"/>
              </a:rPr>
              <a:t>Full Network </a:t>
            </a:r>
            <a:r>
              <a:rPr lang="en-US" sz="3200" dirty="0">
                <a:solidFill>
                  <a:srgbClr val="141F22"/>
                </a:solidFill>
                <a:latin typeface="Trebuchet MS" charset="0"/>
                <a:ea typeface="Trebuchet MS" charset="0"/>
                <a:cs typeface="Trebuchet MS" charset="0"/>
                <a:sym typeface="Trebuchet MS"/>
              </a:rPr>
              <a:t>Characteristics:</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7,389 </a:t>
            </a:r>
            <a:r>
              <a:rPr lang="en-US" sz="3200" dirty="0" smtClean="0">
                <a:solidFill>
                  <a:srgbClr val="141F22"/>
                </a:solidFill>
                <a:latin typeface="Trebuchet MS" charset="0"/>
                <a:ea typeface="Trebuchet MS" charset="0"/>
                <a:cs typeface="Trebuchet MS" charset="0"/>
                <a:sym typeface="Trebuchet MS"/>
              </a:rPr>
              <a:t>nodes </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20,235 </a:t>
            </a:r>
            <a:r>
              <a:rPr lang="en-US" sz="3200" dirty="0">
                <a:solidFill>
                  <a:srgbClr val="141F22"/>
                </a:solidFill>
                <a:latin typeface="Trebuchet MS" charset="0"/>
                <a:ea typeface="Trebuchet MS" charset="0"/>
                <a:cs typeface="Trebuchet MS" charset="0"/>
                <a:sym typeface="Trebuchet MS"/>
              </a:rPr>
              <a:t>directed edges</a:t>
            </a:r>
          </a:p>
          <a:p>
            <a:pPr marL="914400" lvl="0"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Average indegree = outdegree </a:t>
            </a:r>
            <a:r>
              <a:rPr lang="en-US" sz="3200" dirty="0">
                <a:solidFill>
                  <a:srgbClr val="141F22"/>
                </a:solidFill>
                <a:latin typeface="Trebuchet MS" charset="0"/>
                <a:ea typeface="Trebuchet MS" charset="0"/>
                <a:cs typeface="Trebuchet MS" charset="0"/>
                <a:sym typeface="Trebuchet MS"/>
              </a:rPr>
              <a:t>=  2.74</a:t>
            </a:r>
          </a:p>
          <a:p>
            <a:pPr marL="914400" lvl="0"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56 weakly connected components</a:t>
            </a:r>
          </a:p>
          <a:p>
            <a:pPr marL="1371600" lvl="1"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largest </a:t>
            </a:r>
            <a:r>
              <a:rPr lang="en-US" sz="3200" dirty="0" smtClean="0">
                <a:solidFill>
                  <a:srgbClr val="141F22"/>
                </a:solidFill>
                <a:latin typeface="Trebuchet MS" charset="0"/>
                <a:ea typeface="Trebuchet MS" charset="0"/>
                <a:cs typeface="Trebuchet MS" charset="0"/>
                <a:sym typeface="Trebuchet MS"/>
              </a:rPr>
              <a:t>component has </a:t>
            </a:r>
            <a:r>
              <a:rPr lang="en-US" sz="3200" dirty="0">
                <a:solidFill>
                  <a:srgbClr val="141F22"/>
                </a:solidFill>
                <a:latin typeface="Trebuchet MS" charset="0"/>
                <a:ea typeface="Trebuchet MS" charset="0"/>
                <a:cs typeface="Trebuchet MS" charset="0"/>
                <a:sym typeface="Trebuchet MS"/>
              </a:rPr>
              <a:t>7,261 packages</a:t>
            </a:r>
          </a:p>
          <a:p>
            <a:pPr marL="1371600" lvl="1"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Remaining components include 2 to 4 packages </a:t>
            </a:r>
            <a:r>
              <a:rPr lang="en-US" sz="3200" dirty="0">
                <a:solidFill>
                  <a:srgbClr val="141F22"/>
                </a:solidFill>
                <a:latin typeface="Trebuchet MS" charset="0"/>
                <a:ea typeface="Trebuchet MS" charset="0"/>
                <a:cs typeface="Trebuchet MS" charset="0"/>
                <a:sym typeface="Trebuchet MS"/>
              </a:rPr>
              <a:t>(mean 2.33)</a:t>
            </a:r>
          </a:p>
          <a:p>
            <a:pPr lvl="0" rtl="0">
              <a:spcBef>
                <a:spcPts val="0"/>
              </a:spcBef>
              <a:buClr>
                <a:srgbClr val="141F22"/>
              </a:buClr>
              <a:buFont typeface="Trebuchet MS"/>
              <a:buNone/>
            </a:pPr>
            <a:endParaRPr sz="3200" dirty="0">
              <a:solidFill>
                <a:schemeClr val="dk2"/>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141F22"/>
              </a:buClr>
              <a:buSzPct val="25000"/>
              <a:buFont typeface="Trebuchet MS"/>
              <a:buNone/>
            </a:pPr>
            <a:r>
              <a:rPr lang="en-US" sz="3200" dirty="0">
                <a:solidFill>
                  <a:schemeClr val="dk2"/>
                </a:solidFill>
                <a:latin typeface="Trebuchet MS"/>
                <a:ea typeface="Trebuchet MS"/>
                <a:cs typeface="Trebuchet MS"/>
                <a:sym typeface="Trebuchet MS"/>
              </a:rPr>
              <a:t> </a:t>
            </a:r>
          </a:p>
        </p:txBody>
      </p:sp>
      <p:sp>
        <p:nvSpPr>
          <p:cNvPr id="87" name="Shape 97"/>
          <p:cNvSpPr txBox="1"/>
          <p:nvPr/>
        </p:nvSpPr>
        <p:spPr>
          <a:xfrm>
            <a:off x="1840620" y="11405331"/>
            <a:ext cx="12671530" cy="920012"/>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200" dirty="0" err="1" smtClean="0">
                <a:solidFill>
                  <a:srgbClr val="141F22"/>
                </a:solidFill>
                <a:latin typeface="Trebuchet MS" charset="0"/>
                <a:ea typeface="Trebuchet MS" charset="0"/>
                <a:cs typeface="Trebuchet MS" charset="0"/>
                <a:sym typeface="Trebuchet MS"/>
              </a:rPr>
              <a:t>Depsy.org</a:t>
            </a:r>
            <a:r>
              <a:rPr lang="en-US" sz="3200" dirty="0" smtClean="0">
                <a:solidFill>
                  <a:srgbClr val="141F22"/>
                </a:solidFill>
                <a:latin typeface="Trebuchet MS" charset="0"/>
                <a:ea typeface="Trebuchet MS" charset="0"/>
                <a:cs typeface="Trebuchet MS" charset="0"/>
                <a:sym typeface="Trebuchet MS"/>
              </a:rPr>
              <a:t>, initially NSF-funded, is a website that compiles R and Python packages to quantify coding impact in the scientific community. It includes detailed information such as contributors, commits, downloads, citations, and stars (identifying active development).</a:t>
            </a:r>
            <a:endParaRPr lang="en-US" sz="3200" dirty="0">
              <a:solidFill>
                <a:srgbClr val="141F22"/>
              </a:solidFill>
              <a:latin typeface="Trebuchet MS" charset="0"/>
              <a:ea typeface="Trebuchet MS" charset="0"/>
              <a:cs typeface="Trebuchet MS" charset="0"/>
              <a:sym typeface="Trebuchet MS"/>
            </a:endParaRPr>
          </a:p>
        </p:txBody>
      </p:sp>
      <p:sp>
        <p:nvSpPr>
          <p:cNvPr id="88" name="TextBox 87"/>
          <p:cNvSpPr txBox="1"/>
          <p:nvPr/>
        </p:nvSpPr>
        <p:spPr>
          <a:xfrm>
            <a:off x="29885109" y="21302779"/>
            <a:ext cx="4912597" cy="1569660"/>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smtClean="0">
                <a:solidFill>
                  <a:srgbClr val="141F22"/>
                </a:solidFill>
                <a:latin typeface="Trebuchet MS" charset="0"/>
                <a:ea typeface="Trebuchet MS" charset="0"/>
                <a:cs typeface="Trebuchet MS" charset="0"/>
              </a:rPr>
              <a:t>Size of the node represents the number of downloads </a:t>
            </a:r>
            <a:endParaRPr lang="en-US" sz="3200" b="0" i="0" dirty="0" smtClean="0">
              <a:solidFill>
                <a:srgbClr val="141F22"/>
              </a:solidFill>
              <a:latin typeface="Trebuchet MS" charset="0"/>
              <a:ea typeface="Trebuchet MS" charset="0"/>
              <a:cs typeface="Trebuchet MS" charset="0"/>
            </a:endParaRPr>
          </a:p>
        </p:txBody>
      </p:sp>
      <p:sp>
        <p:nvSpPr>
          <p:cNvPr id="68" name="Rectangle 67"/>
          <p:cNvSpPr/>
          <p:nvPr/>
        </p:nvSpPr>
        <p:spPr>
          <a:xfrm>
            <a:off x="16236774" y="30070578"/>
            <a:ext cx="14425721" cy="523220"/>
          </a:xfrm>
          <a:prstGeom prst="rect">
            <a:avLst/>
          </a:prstGeom>
        </p:spPr>
        <p:txBody>
          <a:bodyPr wrap="square">
            <a:spAutoFit/>
          </a:bodyPr>
          <a:lstStyle/>
          <a:p>
            <a:pPr>
              <a:defRPr/>
            </a:pPr>
            <a:r>
              <a:rPr lang="en-US" sz="2800" dirty="0">
                <a:solidFill>
                  <a:srgbClr val="141F22"/>
                </a:solidFill>
                <a:latin typeface="Trebuchet MS" charset="0"/>
                <a:ea typeface="Trebuchet MS" charset="0"/>
                <a:cs typeface="Trebuchet MS" charset="0"/>
              </a:rPr>
              <a:t>The findings are summarized in the table below</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sp>
        <p:nvSpPr>
          <p:cNvPr id="99" name="Rectangle 98"/>
          <p:cNvSpPr/>
          <p:nvPr/>
        </p:nvSpPr>
        <p:spPr>
          <a:xfrm>
            <a:off x="16244616" y="36614395"/>
            <a:ext cx="19340031" cy="1978683"/>
          </a:xfrm>
          <a:prstGeom prst="rect">
            <a:avLst/>
          </a:prstGeom>
        </p:spPr>
        <p:txBody>
          <a:bodyPr wrap="square">
            <a:spAutoFit/>
          </a:bodyPr>
          <a:lstStyle/>
          <a:p>
            <a:pPr>
              <a:lnSpc>
                <a:spcPts val="3000"/>
              </a:lnSpc>
              <a:defRPr/>
            </a:pPr>
            <a:r>
              <a:rPr lang="en-US" sz="2000" b="1" dirty="0" smtClean="0">
                <a:solidFill>
                  <a:srgbClr val="141F22"/>
                </a:solidFill>
                <a:latin typeface="Trebuchet MS" charset="0"/>
                <a:ea typeface="Trebuchet MS" charset="0"/>
                <a:cs typeface="Trebuchet MS" charset="0"/>
              </a:rPr>
              <a:t>Definitions: </a:t>
            </a:r>
            <a:r>
              <a:rPr lang="en-US" sz="2000" u="sng" dirty="0" smtClean="0">
                <a:solidFill>
                  <a:srgbClr val="141F22"/>
                </a:solidFill>
                <a:latin typeface="Trebuchet MS" charset="0"/>
                <a:ea typeface="Trebuchet MS" charset="0"/>
                <a:cs typeface="Trebuchet MS" charset="0"/>
              </a:rPr>
              <a:t>Outdegree</a:t>
            </a:r>
            <a:r>
              <a:rPr lang="en-US" sz="2000" dirty="0">
                <a:solidFill>
                  <a:srgbClr val="141F22"/>
                </a:solidFill>
                <a:latin typeface="Trebuchet MS" charset="0"/>
                <a:ea typeface="Trebuchet MS" charset="0"/>
                <a:cs typeface="Trebuchet MS" charset="0"/>
              </a:rPr>
              <a:t> </a:t>
            </a:r>
            <a:r>
              <a:rPr lang="en-US" sz="2000" dirty="0" smtClean="0">
                <a:solidFill>
                  <a:srgbClr val="141F22"/>
                </a:solidFill>
                <a:latin typeface="Trebuchet MS" charset="0"/>
                <a:ea typeface="Trebuchet MS" charset="0"/>
                <a:cs typeface="Trebuchet MS" charset="0"/>
              </a:rPr>
              <a:t>(</a:t>
            </a:r>
            <a:r>
              <a:rPr lang="en-US" sz="2000" u="sng" dirty="0" smtClean="0">
                <a:solidFill>
                  <a:srgbClr val="141F22"/>
                </a:solidFill>
                <a:latin typeface="Trebuchet MS" charset="0"/>
                <a:ea typeface="Trebuchet MS" charset="0"/>
                <a:cs typeface="Trebuchet MS" charset="0"/>
              </a:rPr>
              <a:t>indegree</a:t>
            </a:r>
            <a:r>
              <a:rPr lang="en-US" sz="2000" dirty="0" smtClean="0">
                <a:solidFill>
                  <a:srgbClr val="141F22"/>
                </a:solidFill>
                <a:latin typeface="Trebuchet MS" charset="0"/>
                <a:ea typeface="Trebuchet MS" charset="0"/>
                <a:cs typeface="Trebuchet MS" charset="0"/>
              </a:rPr>
              <a:t>, resp.) is the total number of outgoing (incoming) links. </a:t>
            </a:r>
            <a:r>
              <a:rPr lang="en-US" altLang="en-US" sz="2000" u="sng" dirty="0" smtClean="0">
                <a:solidFill>
                  <a:srgbClr val="141F22"/>
                </a:solidFill>
                <a:latin typeface="Trebuchet MS" charset="0"/>
                <a:ea typeface="Trebuchet MS" charset="0"/>
                <a:cs typeface="Trebuchet MS" charset="0"/>
              </a:rPr>
              <a:t>Closeness centrality </a:t>
            </a:r>
            <a:r>
              <a:rPr lang="en-US" altLang="en-US" sz="2000" dirty="0" smtClean="0">
                <a:solidFill>
                  <a:srgbClr val="141F22"/>
                </a:solidFill>
                <a:latin typeface="Trebuchet MS" charset="0"/>
                <a:ea typeface="Trebuchet MS" charset="0"/>
                <a:cs typeface="Trebuchet MS" charset="0"/>
              </a:rPr>
              <a:t>measures how close a node is to every other node.    </a:t>
            </a:r>
            <a:r>
              <a:rPr lang="en-US" altLang="en-US" sz="2000" u="sng" dirty="0" smtClean="0">
                <a:solidFill>
                  <a:srgbClr val="141F22"/>
                </a:solidFill>
                <a:latin typeface="Trebuchet MS" charset="0"/>
                <a:ea typeface="Trebuchet MS" charset="0"/>
                <a:cs typeface="Trebuchet MS" charset="0"/>
              </a:rPr>
              <a:t>Betweenness</a:t>
            </a:r>
            <a:r>
              <a:rPr lang="en-US" altLang="en-US" sz="2000" dirty="0" smtClean="0">
                <a:solidFill>
                  <a:srgbClr val="141F22"/>
                </a:solidFill>
                <a:latin typeface="Trebuchet MS" charset="0"/>
                <a:ea typeface="Trebuchet MS" charset="0"/>
                <a:cs typeface="Trebuchet MS" charset="0"/>
              </a:rPr>
              <a:t> </a:t>
            </a:r>
            <a:r>
              <a:rPr lang="en-US" altLang="en-US" sz="2000" dirty="0">
                <a:solidFill>
                  <a:srgbClr val="141F22"/>
                </a:solidFill>
                <a:latin typeface="Trebuchet MS" charset="0"/>
                <a:ea typeface="Trebuchet MS" charset="0"/>
                <a:cs typeface="Trebuchet MS" charset="0"/>
              </a:rPr>
              <a:t>is a measure of being connected to other nodes that are not connected to each </a:t>
            </a:r>
            <a:r>
              <a:rPr lang="en-US" altLang="en-US" sz="2000" dirty="0" smtClean="0">
                <a:solidFill>
                  <a:srgbClr val="141F22"/>
                </a:solidFill>
                <a:latin typeface="Trebuchet MS" charset="0"/>
                <a:ea typeface="Trebuchet MS" charset="0"/>
                <a:cs typeface="Trebuchet MS" charset="0"/>
              </a:rPr>
              <a:t>other</a:t>
            </a:r>
            <a:r>
              <a:rPr lang="en-US" altLang="en-US" sz="2000" dirty="0">
                <a:solidFill>
                  <a:srgbClr val="141F22"/>
                </a:solidFill>
                <a:latin typeface="Trebuchet MS" charset="0"/>
                <a:ea typeface="Trebuchet MS" charset="0"/>
                <a:cs typeface="Trebuchet MS" charset="0"/>
              </a:rPr>
              <a:t> </a:t>
            </a:r>
            <a:r>
              <a:rPr lang="en-US" altLang="en-US" sz="2000" dirty="0" smtClean="0">
                <a:solidFill>
                  <a:srgbClr val="141F22"/>
                </a:solidFill>
                <a:latin typeface="Trebuchet MS" charset="0"/>
                <a:ea typeface="Trebuchet MS" charset="0"/>
                <a:cs typeface="Trebuchet MS" charset="0"/>
              </a:rPr>
              <a:t>(as a bridge). </a:t>
            </a:r>
            <a:r>
              <a:rPr lang="en-US" altLang="en-US" sz="2000" u="sng" dirty="0" smtClean="0">
                <a:solidFill>
                  <a:srgbClr val="141F22"/>
                </a:solidFill>
                <a:latin typeface="Trebuchet MS" charset="0"/>
                <a:ea typeface="Trebuchet MS" charset="0"/>
                <a:cs typeface="Trebuchet MS" charset="0"/>
              </a:rPr>
              <a:t>Eigencentrality</a:t>
            </a:r>
            <a:r>
              <a:rPr lang="en-US" altLang="en-US" sz="2000" dirty="0" smtClean="0">
                <a:solidFill>
                  <a:srgbClr val="141F22"/>
                </a:solidFill>
                <a:latin typeface="Trebuchet MS" charset="0"/>
                <a:ea typeface="Trebuchet MS" charset="0"/>
                <a:cs typeface="Trebuchet MS" charset="0"/>
              </a:rPr>
              <a:t> of a node takes into account the centrality of its neighbors. </a:t>
            </a:r>
            <a:r>
              <a:rPr lang="en-US" sz="2000" u="sng" dirty="0" smtClean="0">
                <a:solidFill>
                  <a:srgbClr val="141F22"/>
                </a:solidFill>
                <a:latin typeface="Trebuchet MS" charset="0"/>
                <a:ea typeface="Trebuchet MS" charset="0"/>
                <a:cs typeface="Trebuchet MS" charset="0"/>
              </a:rPr>
              <a:t>PageRank </a:t>
            </a:r>
            <a:r>
              <a:rPr lang="en-US" sz="2000" dirty="0" smtClean="0">
                <a:solidFill>
                  <a:srgbClr val="141F22"/>
                </a:solidFill>
                <a:latin typeface="Trebuchet MS" charset="0"/>
                <a:ea typeface="Trebuchet MS" charset="0"/>
                <a:cs typeface="Trebuchet MS" charset="0"/>
              </a:rPr>
              <a:t>depends on </a:t>
            </a:r>
            <a:r>
              <a:rPr lang="en-US" sz="2000" dirty="0">
                <a:solidFill>
                  <a:srgbClr val="141F22"/>
                </a:solidFill>
                <a:latin typeface="Trebuchet MS" charset="0"/>
                <a:ea typeface="Trebuchet MS" charset="0"/>
                <a:cs typeface="Trebuchet MS" charset="0"/>
              </a:rPr>
              <a:t>(i) the number of links </a:t>
            </a:r>
            <a:r>
              <a:rPr lang="en-US" sz="2000" dirty="0" smtClean="0">
                <a:solidFill>
                  <a:srgbClr val="141F22"/>
                </a:solidFill>
                <a:latin typeface="Trebuchet MS" charset="0"/>
                <a:ea typeface="Trebuchet MS" charset="0"/>
                <a:cs typeface="Trebuchet MS" charset="0"/>
              </a:rPr>
              <a:t>the node </a:t>
            </a:r>
            <a:r>
              <a:rPr lang="en-US" sz="2000" dirty="0">
                <a:solidFill>
                  <a:srgbClr val="141F22"/>
                </a:solidFill>
                <a:latin typeface="Trebuchet MS" charset="0"/>
                <a:ea typeface="Trebuchet MS" charset="0"/>
                <a:cs typeface="Trebuchet MS" charset="0"/>
              </a:rPr>
              <a:t>receives, (ii) the </a:t>
            </a:r>
            <a:r>
              <a:rPr lang="en-US" sz="2000" dirty="0" smtClean="0">
                <a:solidFill>
                  <a:srgbClr val="141F22"/>
                </a:solidFill>
                <a:latin typeface="Trebuchet MS" charset="0"/>
                <a:ea typeface="Trebuchet MS" charset="0"/>
                <a:cs typeface="Trebuchet MS" charset="0"/>
              </a:rPr>
              <a:t>number of links given out by its neighbors, (</a:t>
            </a:r>
            <a:r>
              <a:rPr lang="en-US" sz="2000" dirty="0">
                <a:solidFill>
                  <a:srgbClr val="141F22"/>
                </a:solidFill>
                <a:latin typeface="Trebuchet MS" charset="0"/>
                <a:ea typeface="Trebuchet MS" charset="0"/>
                <a:cs typeface="Trebuchet MS" charset="0"/>
              </a:rPr>
              <a:t>iii) the centrality of </a:t>
            </a:r>
            <a:r>
              <a:rPr lang="en-US" sz="2000" dirty="0" smtClean="0">
                <a:solidFill>
                  <a:srgbClr val="141F22"/>
                </a:solidFill>
                <a:latin typeface="Trebuchet MS" charset="0"/>
                <a:ea typeface="Trebuchet MS" charset="0"/>
                <a:cs typeface="Trebuchet MS" charset="0"/>
              </a:rPr>
              <a:t>   its neighbors. </a:t>
            </a:r>
            <a:r>
              <a:rPr lang="en-US" sz="2000" u="sng" dirty="0" smtClean="0">
                <a:solidFill>
                  <a:srgbClr val="141F22"/>
                </a:solidFill>
                <a:latin typeface="Trebuchet MS" charset="0"/>
                <a:ea typeface="Trebuchet MS" charset="0"/>
                <a:cs typeface="Trebuchet MS" charset="0"/>
              </a:rPr>
              <a:t>Clustering coefficient</a:t>
            </a:r>
            <a:r>
              <a:rPr lang="en-US" sz="2000" dirty="0" smtClean="0">
                <a:solidFill>
                  <a:srgbClr val="141F22"/>
                </a:solidFill>
                <a:latin typeface="Trebuchet MS" charset="0"/>
                <a:ea typeface="Trebuchet MS" charset="0"/>
                <a:cs typeface="Trebuchet MS" charset="0"/>
              </a:rPr>
              <a:t> quantifies the degree to which a node’s neighbors are connected. </a:t>
            </a:r>
            <a:r>
              <a:rPr lang="en-US" sz="2000" u="sng" dirty="0" smtClean="0">
                <a:solidFill>
                  <a:srgbClr val="141F22"/>
                </a:solidFill>
                <a:latin typeface="Trebuchet MS" charset="0"/>
                <a:ea typeface="Trebuchet MS" charset="0"/>
                <a:cs typeface="Trebuchet MS" charset="0"/>
              </a:rPr>
              <a:t>Authority</a:t>
            </a:r>
            <a:r>
              <a:rPr lang="en-US" sz="2000" dirty="0" smtClean="0">
                <a:solidFill>
                  <a:srgbClr val="141F22"/>
                </a:solidFill>
                <a:latin typeface="Trebuchet MS" charset="0"/>
                <a:ea typeface="Trebuchet MS" charset="0"/>
                <a:cs typeface="Trebuchet MS" charset="0"/>
              </a:rPr>
              <a:t> measures the value of information stored at the node; </a:t>
            </a:r>
            <a:r>
              <a:rPr lang="en-US" sz="2000" u="sng" dirty="0" smtClean="0">
                <a:solidFill>
                  <a:srgbClr val="141F22"/>
                </a:solidFill>
                <a:latin typeface="Trebuchet MS" charset="0"/>
                <a:ea typeface="Trebuchet MS" charset="0"/>
                <a:cs typeface="Trebuchet MS" charset="0"/>
              </a:rPr>
              <a:t>hub</a:t>
            </a:r>
            <a:r>
              <a:rPr lang="en-US" sz="2000" dirty="0" smtClean="0">
                <a:solidFill>
                  <a:srgbClr val="141F22"/>
                </a:solidFill>
                <a:latin typeface="Trebuchet MS" charset="0"/>
                <a:ea typeface="Trebuchet MS" charset="0"/>
                <a:cs typeface="Trebuchet MS" charset="0"/>
              </a:rPr>
              <a:t> measures the quality of its links. </a:t>
            </a:r>
            <a:r>
              <a:rPr lang="en-US" sz="2000" u="sng" dirty="0" smtClean="0">
                <a:solidFill>
                  <a:srgbClr val="141F22"/>
                </a:solidFill>
                <a:latin typeface="Trebuchet MS" charset="0"/>
                <a:ea typeface="Trebuchet MS" charset="0"/>
                <a:cs typeface="Trebuchet MS" charset="0"/>
              </a:rPr>
              <a:t>Eccentricity</a:t>
            </a:r>
            <a:r>
              <a:rPr lang="en-US" sz="2000" dirty="0" smtClean="0">
                <a:solidFill>
                  <a:srgbClr val="141F22"/>
                </a:solidFill>
                <a:latin typeface="Trebuchet MS" charset="0"/>
                <a:ea typeface="Trebuchet MS" charset="0"/>
                <a:cs typeface="Trebuchet MS" charset="0"/>
              </a:rPr>
              <a:t> captures the node’s distance from the furthest node. </a:t>
            </a:r>
            <a:r>
              <a:rPr lang="en-US" sz="2000" u="sng" dirty="0" smtClean="0">
                <a:solidFill>
                  <a:srgbClr val="141F22"/>
                </a:solidFill>
                <a:latin typeface="Trebuchet MS" charset="0"/>
                <a:ea typeface="Trebuchet MS" charset="0"/>
                <a:cs typeface="Trebuchet MS" charset="0"/>
              </a:rPr>
              <a:t>Modularity</a:t>
            </a:r>
            <a:r>
              <a:rPr lang="en-US" sz="2000" dirty="0" smtClean="0">
                <a:solidFill>
                  <a:srgbClr val="141F22"/>
                </a:solidFill>
                <a:latin typeface="Trebuchet MS" charset="0"/>
                <a:ea typeface="Trebuchet MS" charset="0"/>
                <a:cs typeface="Trebuchet MS" charset="0"/>
              </a:rPr>
              <a:t> is how the network decomposes into subnetworks.</a:t>
            </a:r>
            <a:endParaRPr lang="en-US" sz="2000" dirty="0">
              <a:solidFill>
                <a:srgbClr val="141F22"/>
              </a:solidFill>
              <a:latin typeface="Trebuchet MS" charset="0"/>
              <a:ea typeface="Trebuchet MS" charset="0"/>
              <a:cs typeface="Trebuchet MS" charset="0"/>
            </a:endParaRPr>
          </a:p>
        </p:txBody>
      </p:sp>
      <p:pic>
        <p:nvPicPr>
          <p:cNvPr id="103" name="Picture 102"/>
          <p:cNvPicPr>
            <a:picLocks noChangeAspect="1"/>
          </p:cNvPicPr>
          <p:nvPr/>
        </p:nvPicPr>
        <p:blipFill>
          <a:blip r:embed="rId14"/>
          <a:stretch>
            <a:fillRect/>
          </a:stretch>
        </p:blipFill>
        <p:spPr>
          <a:xfrm>
            <a:off x="15939758" y="39220968"/>
            <a:ext cx="2108200" cy="2120900"/>
          </a:xfrm>
          <a:prstGeom prst="rect">
            <a:avLst/>
          </a:prstGeom>
        </p:spPr>
      </p:pic>
      <p:sp>
        <p:nvSpPr>
          <p:cNvPr id="2" name="Rectangle 1"/>
          <p:cNvSpPr/>
          <p:nvPr/>
        </p:nvSpPr>
        <p:spPr>
          <a:xfrm>
            <a:off x="16208041" y="38627371"/>
            <a:ext cx="18288000" cy="338554"/>
          </a:xfrm>
          <a:prstGeom prst="rect">
            <a:avLst/>
          </a:prstGeom>
        </p:spPr>
        <p:txBody>
          <a:bodyPr>
            <a:spAutoFit/>
          </a:bodyPr>
          <a:lstStyle/>
          <a:p>
            <a:r>
              <a:rPr lang="en-US" sz="1600" dirty="0" smtClean="0">
                <a:solidFill>
                  <a:srgbClr val="141F22"/>
                </a:solidFill>
                <a:latin typeface="Trebuchet MS" charset="0"/>
                <a:ea typeface="Trebuchet MS" charset="0"/>
                <a:cs typeface="Trebuchet MS" charset="0"/>
              </a:rPr>
              <a:t>[1] </a:t>
            </a:r>
            <a:r>
              <a:rPr lang="en-US" sz="1600" dirty="0" err="1" smtClean="0">
                <a:solidFill>
                  <a:srgbClr val="141F22"/>
                </a:solidFill>
                <a:latin typeface="Trebuchet MS" charset="0"/>
                <a:ea typeface="Trebuchet MS" charset="0"/>
                <a:cs typeface="Trebuchet MS" charset="0"/>
              </a:rPr>
              <a:t>Ver</a:t>
            </a:r>
            <a:r>
              <a:rPr lang="en-US" sz="1600" dirty="0" smtClean="0">
                <a:solidFill>
                  <a:srgbClr val="141F22"/>
                </a:solidFill>
                <a:latin typeface="Trebuchet MS" charset="0"/>
                <a:ea typeface="Trebuchet MS" charset="0"/>
                <a:cs typeface="Trebuchet MS" charset="0"/>
              </a:rPr>
              <a:t> </a:t>
            </a:r>
            <a:r>
              <a:rPr lang="en-US" sz="1600" dirty="0" err="1">
                <a:solidFill>
                  <a:srgbClr val="141F22"/>
                </a:solidFill>
                <a:latin typeface="Trebuchet MS" charset="0"/>
                <a:ea typeface="Trebuchet MS" charset="0"/>
                <a:cs typeface="Trebuchet MS" charset="0"/>
              </a:rPr>
              <a:t>Hoef</a:t>
            </a:r>
            <a:r>
              <a:rPr lang="en-US" sz="1600" dirty="0">
                <a:solidFill>
                  <a:srgbClr val="141F22"/>
                </a:solidFill>
                <a:latin typeface="Trebuchet MS" charset="0"/>
                <a:ea typeface="Trebuchet MS" charset="0"/>
                <a:cs typeface="Trebuchet MS" charset="0"/>
              </a:rPr>
              <a:t>, J. M. and </a:t>
            </a:r>
            <a:r>
              <a:rPr lang="en-US" sz="1600" dirty="0" err="1">
                <a:solidFill>
                  <a:srgbClr val="141F22"/>
                </a:solidFill>
                <a:latin typeface="Trebuchet MS" charset="0"/>
                <a:ea typeface="Trebuchet MS" charset="0"/>
                <a:cs typeface="Trebuchet MS" charset="0"/>
              </a:rPr>
              <a:t>Boveng</a:t>
            </a:r>
            <a:r>
              <a:rPr lang="en-US" sz="1600" dirty="0">
                <a:solidFill>
                  <a:srgbClr val="141F22"/>
                </a:solidFill>
                <a:latin typeface="Trebuchet MS" charset="0"/>
                <a:ea typeface="Trebuchet MS" charset="0"/>
                <a:cs typeface="Trebuchet MS" charset="0"/>
              </a:rPr>
              <a:t>, P. L. (2007), Quasi-Poisson vs Negative Binomial Regression: How Should We Model </a:t>
            </a:r>
            <a:r>
              <a:rPr lang="en-US" sz="1600" dirty="0" err="1">
                <a:solidFill>
                  <a:srgbClr val="141F22"/>
                </a:solidFill>
                <a:latin typeface="Trebuchet MS" charset="0"/>
                <a:ea typeface="Trebuchet MS" charset="0"/>
                <a:cs typeface="Trebuchet MS" charset="0"/>
              </a:rPr>
              <a:t>Overdispersed</a:t>
            </a:r>
            <a:r>
              <a:rPr lang="en-US" sz="1600" dirty="0">
                <a:solidFill>
                  <a:srgbClr val="141F22"/>
                </a:solidFill>
                <a:latin typeface="Trebuchet MS" charset="0"/>
                <a:ea typeface="Trebuchet MS" charset="0"/>
                <a:cs typeface="Trebuchet MS" charset="0"/>
              </a:rPr>
              <a:t> Count Data?. Ecology, 88: 2766–2772. doi:10.1890/07-0043.1</a:t>
            </a:r>
          </a:p>
        </p:txBody>
      </p:sp>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89368" y="39582281"/>
            <a:ext cx="3621185" cy="1589639"/>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413" y="35894630"/>
            <a:ext cx="15495932" cy="1866671"/>
          </a:xfrm>
          <a:prstGeom prst="rect">
            <a:avLst/>
          </a:prstGeom>
        </p:spPr>
      </p:pic>
      <p:sp>
        <p:nvSpPr>
          <p:cNvPr id="96" name="TextBox 95"/>
          <p:cNvSpPr txBox="1"/>
          <p:nvPr/>
        </p:nvSpPr>
        <p:spPr>
          <a:xfrm>
            <a:off x="23543296" y="36158959"/>
            <a:ext cx="6994311" cy="338554"/>
          </a:xfrm>
          <a:prstGeom prst="rect">
            <a:avLst/>
          </a:prstGeom>
          <a:noFill/>
        </p:spPr>
        <p:txBody>
          <a:bodyPr wrap="square" rtlCol="0">
            <a:spAutoFit/>
          </a:bodyPr>
          <a:lstStyle/>
          <a:p>
            <a:r>
              <a:rPr lang="en-US" sz="1600" dirty="0" smtClean="0">
                <a:latin typeface="Trebuchet MS" charset="0"/>
                <a:ea typeface="Trebuchet MS" charset="0"/>
                <a:cs typeface="Trebuchet MS" charset="0"/>
              </a:rPr>
              <a:t>Significance codes: 0 (***), 0.001 (**), 0.01 (**), not significant (-)</a:t>
            </a:r>
            <a:endParaRPr lang="en-US" sz="1600" dirty="0">
              <a:latin typeface="Trebuchet MS" charset="0"/>
              <a:ea typeface="Trebuchet MS" charset="0"/>
              <a:cs typeface="Trebuchet MS" charset="0"/>
            </a:endParaRPr>
          </a:p>
        </p:txBody>
      </p:sp>
      <p:sp>
        <p:nvSpPr>
          <p:cNvPr id="95" name="Rectangle 94"/>
          <p:cNvSpPr/>
          <p:nvPr/>
        </p:nvSpPr>
        <p:spPr>
          <a:xfrm>
            <a:off x="30036604" y="30460638"/>
            <a:ext cx="5279617" cy="5900718"/>
          </a:xfrm>
          <a:prstGeom prst="rect">
            <a:avLst/>
          </a:prstGeom>
        </p:spPr>
        <p:txBody>
          <a:bodyPr wrap="square">
            <a:spAutoFit/>
          </a:bodyPr>
          <a:lstStyle/>
          <a:p>
            <a:pPr>
              <a:lnSpc>
                <a:spcPts val="3760"/>
              </a:lnSpc>
              <a:defRPr/>
            </a:pPr>
            <a:r>
              <a:rPr lang="en-US" sz="2800" dirty="0">
                <a:solidFill>
                  <a:srgbClr val="141F22"/>
                </a:solidFill>
                <a:latin typeface="Trebuchet MS" charset="0"/>
                <a:ea typeface="Trebuchet MS" charset="0"/>
                <a:cs typeface="Trebuchet MS" charset="0"/>
              </a:rPr>
              <a:t>We find that </a:t>
            </a:r>
            <a:r>
              <a:rPr lang="en-US" sz="2800" dirty="0" smtClean="0">
                <a:solidFill>
                  <a:srgbClr val="141F22"/>
                </a:solidFill>
                <a:latin typeface="Trebuchet MS" charset="0"/>
                <a:ea typeface="Trebuchet MS" charset="0"/>
                <a:cs typeface="Trebuchet MS" charset="0"/>
              </a:rPr>
              <a:t>the network centrality of a package </a:t>
            </a:r>
            <a:r>
              <a:rPr lang="en-US" sz="2800" dirty="0" smtClean="0">
                <a:solidFill>
                  <a:srgbClr val="141F22"/>
                </a:solidFill>
                <a:latin typeface="Trebuchet MS" charset="0"/>
                <a:ea typeface="Trebuchet MS" charset="0"/>
                <a:cs typeface="Trebuchet MS" charset="0"/>
              </a:rPr>
              <a:t>       (</a:t>
            </a:r>
            <a:r>
              <a:rPr lang="en-US" sz="2800" dirty="0" smtClean="0">
                <a:solidFill>
                  <a:srgbClr val="141F22"/>
                </a:solidFill>
                <a:latin typeface="Trebuchet MS" charset="0"/>
                <a:ea typeface="Trebuchet MS" charset="0"/>
                <a:cs typeface="Trebuchet MS" charset="0"/>
              </a:rPr>
              <a:t>the number of packages that depend on it, and how they are connected) as </a:t>
            </a:r>
            <a:r>
              <a:rPr lang="en-US" sz="2800" dirty="0">
                <a:solidFill>
                  <a:srgbClr val="141F22"/>
                </a:solidFill>
                <a:latin typeface="Trebuchet MS" charset="0"/>
                <a:ea typeface="Trebuchet MS" charset="0"/>
                <a:cs typeface="Trebuchet MS" charset="0"/>
              </a:rPr>
              <a:t>well as </a:t>
            </a:r>
            <a:r>
              <a:rPr lang="en-US" sz="2800" dirty="0" smtClean="0">
                <a:solidFill>
                  <a:srgbClr val="141F22"/>
                </a:solidFill>
                <a:latin typeface="Trebuchet MS" charset="0"/>
                <a:ea typeface="Trebuchet MS" charset="0"/>
                <a:cs typeface="Trebuchet MS" charset="0"/>
              </a:rPr>
              <a:t>package attributes (e.g., the number of contributors, the number of commits) are important factors </a:t>
            </a:r>
            <a:r>
              <a:rPr lang="en-US" sz="2800" dirty="0">
                <a:solidFill>
                  <a:srgbClr val="141F22"/>
                </a:solidFill>
                <a:latin typeface="Trebuchet MS" charset="0"/>
                <a:ea typeface="Trebuchet MS" charset="0"/>
                <a:cs typeface="Trebuchet MS" charset="0"/>
              </a:rPr>
              <a:t>in showing the impact of open source </a:t>
            </a:r>
            <a:r>
              <a:rPr lang="en-US" sz="2800" dirty="0" smtClean="0">
                <a:solidFill>
                  <a:srgbClr val="141F22"/>
                </a:solidFill>
                <a:latin typeface="Trebuchet MS" charset="0"/>
                <a:ea typeface="Trebuchet MS" charset="0"/>
                <a:cs typeface="Trebuchet MS" charset="0"/>
              </a:rPr>
              <a:t>software, measured by the number of downloads and </a:t>
            </a:r>
            <a:r>
              <a:rPr lang="en-US" sz="2800" dirty="0">
                <a:solidFill>
                  <a:srgbClr val="141F22"/>
                </a:solidFill>
                <a:latin typeface="Trebuchet MS" charset="0"/>
                <a:ea typeface="Trebuchet MS" charset="0"/>
                <a:cs typeface="Trebuchet MS" charset="0"/>
              </a:rPr>
              <a:t>the number of citations</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pic>
        <p:nvPicPr>
          <p:cNvPr id="7" name="Picture 6"/>
          <p:cNvPicPr>
            <a:picLocks noChangeAspect="1"/>
          </p:cNvPicPr>
          <p:nvPr/>
        </p:nvPicPr>
        <p:blipFill>
          <a:blip r:embed="rId17"/>
          <a:stretch>
            <a:fillRect/>
          </a:stretch>
        </p:blipFill>
        <p:spPr>
          <a:xfrm>
            <a:off x="25637383" y="12008209"/>
            <a:ext cx="9681316" cy="5618173"/>
          </a:xfrm>
          <a:prstGeom prst="rect">
            <a:avLst/>
          </a:prstGeom>
        </p:spPr>
      </p:pic>
      <p:sp>
        <p:nvSpPr>
          <p:cNvPr id="101" name="Shape 97"/>
          <p:cNvSpPr txBox="1"/>
          <p:nvPr/>
        </p:nvSpPr>
        <p:spPr>
          <a:xfrm>
            <a:off x="20708686" y="12637896"/>
            <a:ext cx="4988519" cy="920012"/>
          </a:xfrm>
          <a:prstGeom prst="rect">
            <a:avLst/>
          </a:prstGeom>
          <a:noFill/>
          <a:ln>
            <a:noFill/>
          </a:ln>
        </p:spPr>
        <p:txBody>
          <a:bodyPr lIns="91425" tIns="45700" rIns="91425" bIns="45700" anchor="t" anchorCtr="0">
            <a:noAutofit/>
          </a:bodyPr>
          <a:lstStyle/>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There are 34 tags on Depsy</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tags per package: 1.3</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packages per tag: 90.8</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2,429 packages (25%) have tags</a:t>
            </a:r>
            <a:endParaRPr lang="en-US" sz="3200" dirty="0">
              <a:solidFill>
                <a:srgbClr val="141F22"/>
              </a:solidFill>
              <a:latin typeface="Trebuchet MS" charset="0"/>
              <a:ea typeface="Trebuchet MS" charset="0"/>
              <a:cs typeface="Trebuchet MS" charset="0"/>
              <a:sym typeface="Trebuchet MS"/>
            </a:endParaRPr>
          </a:p>
        </p:txBody>
      </p:sp>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E7CA8B97-3F39-4232-B6A0-D83A21D10611}"/>
</file>

<file path=customXml/itemProps2.xml><?xml version="1.0" encoding="utf-8"?>
<ds:datastoreItem xmlns:ds="http://schemas.openxmlformats.org/officeDocument/2006/customXml" ds:itemID="{19C7024D-7040-426D-BC92-82D385FD71F1}"/>
</file>

<file path=customXml/itemProps3.xml><?xml version="1.0" encoding="utf-8"?>
<ds:datastoreItem xmlns:ds="http://schemas.openxmlformats.org/officeDocument/2006/customXml" ds:itemID="{E5D87FA3-08F6-4774-888C-212CEB0B94EE}"/>
</file>

<file path=docProps/app.xml><?xml version="1.0" encoding="utf-8"?>
<Properties xmlns="http://schemas.openxmlformats.org/officeDocument/2006/extended-properties" xmlns:vt="http://schemas.openxmlformats.org/officeDocument/2006/docPropsVTypes">
  <Template>Office Theme</Template>
  <TotalTime>4065</TotalTime>
  <Words>851</Words>
  <Application>Microsoft Macintosh PowerPoint</Application>
  <PresentationFormat>Custom</PresentationFormat>
  <Paragraphs>70</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Cambria Math</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84</cp:revision>
  <cp:lastPrinted>2017-07-21T19:30:40Z</cp:lastPrinted>
  <dcterms:created xsi:type="dcterms:W3CDTF">2017-07-12T21:21:51Z</dcterms:created>
  <dcterms:modified xsi:type="dcterms:W3CDTF">2017-07-26T16:27:09Z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